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</p:sldIdLst>
  <p:sldSz cx="9144000" cy="6858000" type="screen4x3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575"/>
    <a:srgbClr val="008080"/>
    <a:srgbClr val="33CCCC"/>
    <a:srgbClr val="2C73DC"/>
    <a:srgbClr val="ACD5EE"/>
    <a:srgbClr val="B3D8EF"/>
    <a:srgbClr val="BBDCF1"/>
    <a:srgbClr val="F57745"/>
    <a:srgbClr val="615B5B"/>
    <a:srgbClr val="FEE4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6412" autoAdjust="0"/>
  </p:normalViewPr>
  <p:slideViewPr>
    <p:cSldViewPr snapToGrid="0">
      <p:cViewPr>
        <p:scale>
          <a:sx n="102" d="100"/>
          <a:sy n="102" d="100"/>
        </p:scale>
        <p:origin x="1195" y="-8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199" y="258762"/>
            <a:ext cx="7704667" cy="4439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199" y="824971"/>
            <a:ext cx="7704667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641" y="6587067"/>
            <a:ext cx="387350" cy="1344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219199" y="1273704"/>
            <a:ext cx="7702549" cy="497469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6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4307" y="6592358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4762104"/>
            <a:ext cx="7694083" cy="148629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38200"/>
            <a:ext cx="2437208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38200"/>
            <a:ext cx="243242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38200"/>
            <a:ext cx="243941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8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92439"/>
            <a:ext cx="2437208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92439"/>
            <a:ext cx="243242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92439"/>
            <a:ext cx="243941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5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9"/>
          </p:nvPr>
        </p:nvSpPr>
        <p:spPr>
          <a:xfrm>
            <a:off x="3857113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0"/>
          </p:nvPr>
        </p:nvSpPr>
        <p:spPr>
          <a:xfrm>
            <a:off x="6481760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21"/>
          </p:nvPr>
        </p:nvSpPr>
        <p:spPr>
          <a:xfrm>
            <a:off x="1227666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57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Контакты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Сайты: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Телефон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Факс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37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en-US" dirty="0"/>
              <a:t>Contacts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Site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: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Phone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Fax: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3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665" y="838200"/>
            <a:ext cx="7694083" cy="5410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7957" y="6596592"/>
            <a:ext cx="372535" cy="1090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35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7666" y="821267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26467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5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2571" y="821268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227666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2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7665" y="3928533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2333" y="3928533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7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7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3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6"/>
            <a:ext cx="377613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6"/>
            <a:ext cx="379941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1133" y="6594475"/>
            <a:ext cx="366446" cy="1174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1219199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2445675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20"/>
          </p:nvPr>
        </p:nvSpPr>
        <p:spPr>
          <a:xfrm>
            <a:off x="3165827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21"/>
          </p:nvPr>
        </p:nvSpPr>
        <p:spPr>
          <a:xfrm>
            <a:off x="5112455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2"/>
          </p:nvPr>
        </p:nvSpPr>
        <p:spPr>
          <a:xfrm>
            <a:off x="7059082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1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833172"/>
            <a:ext cx="7694083" cy="150512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2529947"/>
            <a:ext cx="2437208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2529947"/>
            <a:ext cx="243242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2529947"/>
            <a:ext cx="243941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7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1354845"/>
            <a:ext cx="7694083" cy="248055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4004733"/>
            <a:ext cx="2437208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4004733"/>
            <a:ext cx="243242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4004733"/>
            <a:ext cx="243941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7702549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6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2419" y="205058"/>
            <a:ext cx="7719173" cy="429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418" y="815341"/>
            <a:ext cx="7719173" cy="5541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8682037" y="6636005"/>
            <a:ext cx="259553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95869" y="6636005"/>
            <a:ext cx="6824056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961625" y="6542073"/>
            <a:ext cx="179568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2C3E50"/>
                </a:solidFill>
              </a:rPr>
              <a:t>Russian Automotive</a:t>
            </a:r>
            <a:r>
              <a:rPr lang="en-US" sz="700" b="1" baseline="0" dirty="0">
                <a:solidFill>
                  <a:srgbClr val="2C3E50"/>
                </a:solidFill>
              </a:rPr>
              <a:t> Market Research</a:t>
            </a:r>
            <a:endParaRPr lang="ru-RU" sz="700" b="1" dirty="0">
              <a:solidFill>
                <a:srgbClr val="2C3E50"/>
              </a:solidFill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1238096" y="587616"/>
            <a:ext cx="7719173" cy="18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77" y="200020"/>
            <a:ext cx="925031" cy="61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7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75" r:id="rId4"/>
    <p:sldLayoutId id="2147483664" r:id="rId5"/>
    <p:sldLayoutId id="2147483680" r:id="rId6"/>
    <p:sldLayoutId id="2147483672" r:id="rId7"/>
    <p:sldLayoutId id="2147483663" r:id="rId8"/>
    <p:sldLayoutId id="2147483678" r:id="rId9"/>
    <p:sldLayoutId id="2147483676" r:id="rId10"/>
    <p:sldLayoutId id="2147483673" r:id="rId11"/>
    <p:sldLayoutId id="2147483674" r:id="rId12"/>
    <p:sldLayoutId id="2147483677" r:id="rId13"/>
    <p:sldLayoutId id="2147483679" r:id="rId14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2C3E5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napinfo.ru/services/avtomobilnaya-statistika/proizvodstvo-avtomobilej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 txBox="1">
            <a:spLocks/>
          </p:cNvSpPr>
          <p:nvPr/>
        </p:nvSpPr>
        <p:spPr>
          <a:xfrm>
            <a:off x="1348483" y="153871"/>
            <a:ext cx="7486908" cy="4307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/>
              <a:t>Производство прицепов выросло на 22,5%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265771" y="656765"/>
            <a:ext cx="76523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t">
              <a:lnSpc>
                <a:spcPct val="150000"/>
              </a:lnSpc>
              <a:spcAft>
                <a:spcPts val="600"/>
              </a:spcAft>
            </a:pPr>
            <a:r>
              <a:rPr lang="ru-RU" sz="1100" dirty="0"/>
              <a:t>По данным </a:t>
            </a:r>
            <a:r>
              <a:rPr lang="en-US" sz="1100" dirty="0"/>
              <a:t>Russian Automotive Market Research</a:t>
            </a:r>
            <a:r>
              <a:rPr lang="ru-RU" sz="1100" dirty="0"/>
              <a:t>, за двенадцать месяцев 2021 года </a:t>
            </a:r>
            <a:r>
              <a:rPr lang="ru-RU" sz="1100" dirty="0">
                <a:hlinkClick r:id="rId2"/>
              </a:rPr>
              <a:t>производство прицепов и полуприцепов</a:t>
            </a:r>
            <a:r>
              <a:rPr lang="ru-RU" sz="1100" dirty="0"/>
              <a:t> составило 202,2 тыс. ед.* (+22,5% к 2020 г.)</a:t>
            </a:r>
            <a:r>
              <a:rPr lang="ru-RU" sz="1100" b="1" dirty="0"/>
              <a:t>. </a:t>
            </a:r>
            <a:r>
              <a:rPr lang="ru-RU" sz="1100" dirty="0"/>
              <a:t>По сравнению с двенадцатью месяцами 2019 г. производство выросло на 49,7%. По итогам двенадцати месяцев 2021 г. к аналогичному периоду 2020 г. положительная динамика производства отмечена во всех категориях прицепной техники.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14126" y="1961505"/>
            <a:ext cx="7077801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1100" b="1" dirty="0"/>
              <a:t>Динамика производства отдельных категорий прицепной техники, </a:t>
            </a:r>
          </a:p>
          <a:p>
            <a:pPr algn="ctr"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1100" b="1" dirty="0"/>
              <a:t> январь-декабрь 2020-2021 гг., тыс. ед.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488558" y="6305107"/>
            <a:ext cx="10419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414127" y="6333107"/>
            <a:ext cx="51036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i="1" dirty="0"/>
              <a:t>* </a:t>
            </a:r>
            <a:r>
              <a:rPr lang="ru-RU" sz="900" i="1" dirty="0"/>
              <a:t>С учетом прицепов категории О1 (ТДММ </a:t>
            </a:r>
            <a:r>
              <a:rPr lang="en-US" sz="900" i="1" dirty="0"/>
              <a:t>&lt;</a:t>
            </a:r>
            <a:r>
              <a:rPr lang="ru-RU" sz="900" i="1" dirty="0"/>
              <a:t> 0,75 т)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8483" y="2465731"/>
            <a:ext cx="7324725" cy="3781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5051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бразец заголов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3195</TotalTime>
  <Words>99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ＭＳ Ｐゴシック</vt:lpstr>
      <vt:lpstr>Arial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Евсегнеев Сергей Михайлович</dc:creator>
  <cp:lastModifiedBy>79030</cp:lastModifiedBy>
  <cp:revision>329</cp:revision>
  <cp:lastPrinted>2021-08-19T06:55:06Z</cp:lastPrinted>
  <dcterms:created xsi:type="dcterms:W3CDTF">2017-01-10T10:06:35Z</dcterms:created>
  <dcterms:modified xsi:type="dcterms:W3CDTF">2022-02-25T08:10:37Z</dcterms:modified>
</cp:coreProperties>
</file>