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70" d="100"/>
          <a:sy n="70" d="100"/>
        </p:scale>
        <p:origin x="870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&#1044;&#1080;&#1072;&#1075;&#1088;&#1072;&#1084;&#1084;&#1072;%20&#1074;%20Microsoft%20PowerPoin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99A-437B-A1EA-E75FC5F77B5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99A-437B-A1EA-E75FC5F77B52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99A-437B-A1EA-E75FC5F77B52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99A-437B-A1EA-E75FC5F77B52}"/>
              </c:ext>
            </c:extLst>
          </c:dPt>
          <c:dPt>
            <c:idx val="4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99A-437B-A1EA-E75FC5F77B52}"/>
              </c:ext>
            </c:extLst>
          </c:dPt>
          <c:dPt>
            <c:idx val="5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99A-437B-A1EA-E75FC5F77B52}"/>
              </c:ext>
            </c:extLst>
          </c:dPt>
          <c:dPt>
            <c:idx val="6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99A-437B-A1EA-E75FC5F77B52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Корректировка!$A$3:$A$6</c:f>
              <c:strCache>
                <c:ptCount val="4"/>
                <c:pt idx="0">
                  <c:v>GAZ</c:v>
                </c:pt>
                <c:pt idx="1">
                  <c:v>UAZ</c:v>
                </c:pt>
                <c:pt idx="2">
                  <c:v>LADA</c:v>
                </c:pt>
                <c:pt idx="3">
                  <c:v>Другие</c:v>
                </c:pt>
              </c:strCache>
            </c:strRef>
          </c:cat>
          <c:val>
            <c:numRef>
              <c:f>Корректировка!$B$3:$B$6</c:f>
              <c:numCache>
                <c:formatCode>0</c:formatCode>
                <c:ptCount val="4"/>
                <c:pt idx="0">
                  <c:v>36817</c:v>
                </c:pt>
                <c:pt idx="1">
                  <c:v>12824</c:v>
                </c:pt>
                <c:pt idx="2">
                  <c:v>6552</c:v>
                </c:pt>
                <c:pt idx="3" formatCode="_-* #,##0\ _₽_-;\-* #,##0\ _₽_-;_-* &quot;-&quot;??\ _₽_-;_-@_-">
                  <c:v>21546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99A-437B-A1EA-E75FC5F77B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9745073539143307E-2"/>
          <c:y val="3.2542553692635645E-2"/>
          <c:w val="0.88252002056100798"/>
          <c:h val="0.73105642885706101"/>
        </c:manualLayout>
      </c:layout>
      <c:lineChart>
        <c:grouping val="standard"/>
        <c:varyColors val="0"/>
        <c:ser>
          <c:idx val="2"/>
          <c:order val="0"/>
          <c:tx>
            <c:strRef>
              <c:f>'[Диаграмма в Microsoft PowerPoint]общий объем продаж'!$M$2</c:f>
              <c:strCache>
                <c:ptCount val="1"/>
                <c:pt idx="0">
                  <c:v>Объемы продаж новых LCV, тыс.шт.</c:v>
                </c:pt>
              </c:strCache>
            </c:strRef>
          </c:tx>
          <c:spPr>
            <a:ln w="19050" cap="rnd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451057468094853E-2"/>
                  <c:y val="2.3878807706531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CC7-4B7B-9BDB-863A4A6DF230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'[Диаграмма в Microsoft PowerPoint]общий объем продаж'!$N$1:$P$1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'[Диаграмма в Microsoft PowerPoint]общий объем продаж'!$N$2:$P$2</c:f>
              <c:numCache>
                <c:formatCode>#,##0</c:formatCode>
                <c:ptCount val="3"/>
                <c:pt idx="0">
                  <c:v>109284</c:v>
                </c:pt>
                <c:pt idx="1">
                  <c:v>123177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CC7-4B7B-9BDB-863A4A6DF230}"/>
            </c:ext>
          </c:extLst>
        </c:ser>
        <c:ser>
          <c:idx val="3"/>
          <c:order val="1"/>
          <c:tx>
            <c:strRef>
              <c:f>'[Диаграмма в Microsoft PowerPoint]общий объем продаж'!$M$5</c:f>
              <c:strCache>
                <c:ptCount val="1"/>
                <c:pt idx="0">
                  <c:v>Прогноз: Базовый сценарий</c:v>
                </c:pt>
              </c:strCache>
            </c:strRef>
          </c:tx>
          <c:spPr>
            <a:ln w="12700" cap="rnd">
              <a:solidFill>
                <a:srgbClr val="00B050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CC7-4B7B-9BDB-863A4A6DF23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CC7-4B7B-9BDB-863A4A6DF230}"/>
                </c:ext>
              </c:extLst>
            </c:dLbl>
            <c:dLbl>
              <c:idx val="2"/>
              <c:layout>
                <c:manualLayout>
                  <c:x val="3.9216091937341333E-3"/>
                  <c:y val="4.7107751005490833E-3"/>
                </c:manualLayout>
              </c:layout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CC7-4B7B-9BDB-863A4A6DF2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'[Диаграмма в Microsoft PowerPoint]общий объем продаж'!$N$1:$P$1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'[Диаграмма в Microsoft PowerPoint]общий объем продаж'!$N$5:$P$5</c:f>
              <c:numCache>
                <c:formatCode>#,##0</c:formatCode>
                <c:ptCount val="3"/>
                <c:pt idx="1">
                  <c:v>123177</c:v>
                </c:pt>
                <c:pt idx="2">
                  <c:v>77739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CC7-4B7B-9BDB-863A4A6DF230}"/>
            </c:ext>
          </c:extLst>
        </c:ser>
        <c:ser>
          <c:idx val="4"/>
          <c:order val="2"/>
          <c:tx>
            <c:strRef>
              <c:f>'[Диаграмма в Microsoft PowerPoint]общий объем продаж'!$M$3</c:f>
              <c:strCache>
                <c:ptCount val="1"/>
                <c:pt idx="0">
                  <c:v>Прогноз: Оптимистичный сценарий</c:v>
                </c:pt>
              </c:strCache>
            </c:strRef>
          </c:tx>
          <c:spPr>
            <a:ln w="12700" cap="rnd">
              <a:solidFill>
                <a:srgbClr val="00B0F0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CC7-4B7B-9BDB-863A4A6DF230}"/>
                </c:ext>
              </c:extLst>
            </c:dLbl>
            <c:dLbl>
              <c:idx val="1"/>
              <c:layout>
                <c:manualLayout>
                  <c:x val="-1.9608045968670738E-2"/>
                  <c:y val="-2.72894830647635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CC7-4B7B-9BDB-863A4A6DF230}"/>
                </c:ext>
              </c:extLst>
            </c:dLbl>
            <c:dLbl>
              <c:idx val="2"/>
              <c:layout>
                <c:manualLayout>
                  <c:x val="-1.4370780521629538E-16"/>
                  <c:y val="-2.16078926315724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8CC7-4B7B-9BDB-863A4A6DF230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'[Диаграмма в Microsoft PowerPoint]общий объем продаж'!$N$1:$P$1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'[Диаграмма в Microsoft PowerPoint]общий объем продаж'!$N$3:$P$3</c:f>
              <c:numCache>
                <c:formatCode>#,##0</c:formatCode>
                <c:ptCount val="3"/>
                <c:pt idx="1">
                  <c:v>123177</c:v>
                </c:pt>
                <c:pt idx="2">
                  <c:v>84761.14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8CC7-4B7B-9BDB-863A4A6DF230}"/>
            </c:ext>
          </c:extLst>
        </c:ser>
        <c:ser>
          <c:idx val="7"/>
          <c:order val="3"/>
          <c:tx>
            <c:strRef>
              <c:f>'[Диаграмма в Microsoft PowerPoint]общий объем продаж'!$M$7</c:f>
              <c:strCache>
                <c:ptCount val="1"/>
                <c:pt idx="0">
                  <c:v>Прогноз: Пессимистичный сценарий</c:v>
                </c:pt>
              </c:strCache>
            </c:strRef>
          </c:tx>
          <c:spPr>
            <a:ln w="12700" cap="rnd">
              <a:solidFill>
                <a:schemeClr val="accent2">
                  <a:lumMod val="60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dPt>
            <c:idx val="2"/>
            <c:marker>
              <c:symbol val="none"/>
            </c:marker>
            <c:bubble3D val="0"/>
            <c:spPr>
              <a:ln w="12700" cap="rnd">
                <a:solidFill>
                  <a:srgbClr val="7030A0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8CC7-4B7B-9BDB-863A4A6DF230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CC7-4B7B-9BDB-863A4A6DF23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CC7-4B7B-9BDB-863A4A6DF230}"/>
                </c:ext>
              </c:extLst>
            </c:dLbl>
            <c:dLbl>
              <c:idx val="2"/>
              <c:layout>
                <c:manualLayout>
                  <c:x val="0"/>
                  <c:y val="2.6314108264252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8CC7-4B7B-9BDB-863A4A6DF230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'[Диаграмма в Microsoft PowerPoint]общий объем продаж'!$N$1:$P$1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'[Диаграмма в Microsoft PowerPoint]общий объем продаж'!$N$7:$P$7</c:f>
              <c:numCache>
                <c:formatCode>#,##0</c:formatCode>
                <c:ptCount val="3"/>
                <c:pt idx="1">
                  <c:v>123177</c:v>
                </c:pt>
                <c:pt idx="2">
                  <c:v>73383.350000000006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8CC7-4B7B-9BDB-863A4A6DF2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69673504"/>
        <c:axId val="1169681664"/>
      </c:lineChart>
      <c:catAx>
        <c:axId val="1169673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9681664"/>
        <c:crosses val="autoZero"/>
        <c:auto val="1"/>
        <c:lblAlgn val="ctr"/>
        <c:lblOffset val="100"/>
        <c:noMultiLvlLbl val="0"/>
      </c:catAx>
      <c:valAx>
        <c:axId val="116968166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9673504"/>
        <c:crosses val="autoZero"/>
        <c:crossBetween val="between"/>
        <c:dispUnits>
          <c:builtInUnit val="thousands"/>
          <c:dispUnitsLbl>
            <c:layout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7758916298726162E-2"/>
          <c:y val="0.84852853382540505"/>
          <c:w val="0.88956305875951169"/>
          <c:h val="0.108497394914656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58764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35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824973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200">
                <a:solidFill>
                  <a:srgbClr val="2C3E50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9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200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35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050">
                <a:solidFill>
                  <a:schemeClr val="tx1"/>
                </a:solidFill>
              </a:defRPr>
            </a:lvl3pPr>
            <a:lvl4pPr>
              <a:defRPr sz="900">
                <a:solidFill>
                  <a:schemeClr val="tx1"/>
                </a:solidFill>
              </a:defRPr>
            </a:lvl4pPr>
            <a:lvl5pPr>
              <a:defRPr sz="75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924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2.xml"/><Relationship Id="rId4" Type="http://schemas.openxmlformats.org/officeDocument/2006/relationships/hyperlink" Target="https://napinfo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2154362" y="992436"/>
            <a:ext cx="5615181" cy="323055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TextBox 10">
            <a:hlinkClick r:id="rId2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5670395" y="2214623"/>
            <a:ext cx="27495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Структура рынка новых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LCV</a:t>
            </a:r>
            <a:endParaRPr lang="ko-KR" altLang="en-US" sz="1100" b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7" name="TextBox 16">
            <a:hlinkClick r:id="rId2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243840" y="2214623"/>
            <a:ext cx="55589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Продажи новых 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LCV</a:t>
            </a:r>
            <a:endParaRPr lang="ko-KR" altLang="en-US" sz="1100" b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graphicFrame>
        <p:nvGraphicFramePr>
          <p:cNvPr id="18" name="Диаграмма 17">
            <a:extLst>
              <a:ext uri="{FF2B5EF4-FFF2-40B4-BE49-F238E27FC236}">
                <a16:creationId xmlns:a16="http://schemas.microsoft.com/office/drawing/2014/main" id="{00000000-0008-0000-0B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3389440"/>
              </p:ext>
            </p:extLst>
          </p:nvPr>
        </p:nvGraphicFramePr>
        <p:xfrm>
          <a:off x="4990927" y="2593273"/>
          <a:ext cx="3716444" cy="25917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TextBox 18">
            <a:hlinkClick r:id="rId2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4213623" y="277512"/>
            <a:ext cx="6237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Прогноз рынка новых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LCV</a:t>
            </a:r>
            <a:endParaRPr lang="ko-KR" altLang="en-US" b="1" dirty="0">
              <a:solidFill>
                <a:schemeClr val="accent5">
                  <a:lumMod val="75000"/>
                </a:schemeClr>
              </a:solidFill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5930" y="5905188"/>
            <a:ext cx="3863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  <a:p>
            <a:endParaRPr lang="en-US" sz="800" i="1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F0E8BFE-FA7A-46B0-BA5E-48F9A550E7E1}"/>
              </a:ext>
            </a:extLst>
          </p:cNvPr>
          <p:cNvSpPr/>
          <p:nvPr/>
        </p:nvSpPr>
        <p:spPr>
          <a:xfrm>
            <a:off x="1504613" y="814819"/>
            <a:ext cx="748263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Маркетинговое агентство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НАПИ (Национальное Агентство Промышленной Информации)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обновило прогноз рынка новых </a:t>
            </a:r>
          </a:p>
          <a:p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легких коммерческих автомобилей. При сохранении текущих тенденций к концу 2022 г. в базовом варианте сценария    рынок </a:t>
            </a:r>
            <a:r>
              <a:rPr lang="ru-RU" sz="1000">
                <a:latin typeface="Arial" panose="020B0604020202020204" pitchFamily="34" charset="0"/>
                <a:cs typeface="Arial" panose="020B0604020202020204" pitchFamily="34" charset="0"/>
              </a:rPr>
              <a:t>может </a:t>
            </a:r>
            <a:r>
              <a:rPr lang="ru-RU" sz="1000" smtClean="0">
                <a:latin typeface="Arial" panose="020B0604020202020204" pitchFamily="34" charset="0"/>
                <a:cs typeface="Arial" panose="020B0604020202020204" pitchFamily="34" charset="0"/>
              </a:rPr>
              <a:t>сократиться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на -36,9%. В пессимистичном варианте рынок упадет </a:t>
            </a:r>
            <a:r>
              <a:rPr lang="ru-RU" sz="100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000" smtClean="0">
                <a:latin typeface="Arial" panose="020B0604020202020204" pitchFamily="34" charset="0"/>
                <a:cs typeface="Arial" panose="020B0604020202020204" pitchFamily="34" charset="0"/>
              </a:rPr>
              <a:t>40,4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%, в оптимистичном варианте снижение продаж составит -31,2%. Автомобили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GAZ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займут чуть больше порядка 47% рынка в </a:t>
            </a:r>
            <a:r>
              <a:rPr lang="ru-RU" sz="1000">
                <a:latin typeface="Arial" panose="020B0604020202020204" pitchFamily="34" charset="0"/>
                <a:cs typeface="Arial" panose="020B0604020202020204" pitchFamily="34" charset="0"/>
              </a:rPr>
              <a:t>текущем году.</a:t>
            </a:r>
            <a:endParaRPr lang="ko-KR" alt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Диаграмма 12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5890393"/>
              </p:ext>
            </p:extLst>
          </p:nvPr>
        </p:nvGraphicFramePr>
        <p:xfrm>
          <a:off x="243840" y="2568566"/>
          <a:ext cx="5335819" cy="3336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344410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93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12</cp:revision>
  <cp:lastPrinted>2022-08-25T07:40:31Z</cp:lastPrinted>
  <dcterms:created xsi:type="dcterms:W3CDTF">2022-08-09T13:01:09Z</dcterms:created>
  <dcterms:modified xsi:type="dcterms:W3CDTF">2022-08-25T08:13:02Z</dcterms:modified>
</cp:coreProperties>
</file>