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0D5D6"/>
    <a:srgbClr val="FF6600"/>
    <a:srgbClr val="CE9B74"/>
    <a:srgbClr val="C4B07E"/>
    <a:srgbClr val="DFE3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289" autoAdjust="0"/>
    <p:restoredTop sz="94660"/>
  </p:normalViewPr>
  <p:slideViewPr>
    <p:cSldViewPr snapToGrid="0">
      <p:cViewPr>
        <p:scale>
          <a:sx n="90" d="100"/>
          <a:sy n="90" d="100"/>
        </p:scale>
        <p:origin x="1440" y="5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" TargetMode="Externa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emf"/><Relationship Id="rId4" Type="http://schemas.openxmlformats.org/officeDocument/2006/relationships/hyperlink" Target="https://napinfo.ru/services/avtomobilnaya-statistika/avtomobilnaya-statistika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8">
            <a:hlinkClick r:id="rId2"/>
            <a:extLst>
              <a:ext uri="{FF2B5EF4-FFF2-40B4-BE49-F238E27FC236}">
                <a16:creationId xmlns:a16="http://schemas.microsoft.com/office/drawing/2014/main" id="{CBCFBD78-F930-41BB-8450-6CCA5ADD029E}"/>
              </a:ext>
            </a:extLst>
          </p:cNvPr>
          <p:cNvSpPr txBox="1"/>
          <p:nvPr/>
        </p:nvSpPr>
        <p:spPr>
          <a:xfrm>
            <a:off x="4957463" y="6567100"/>
            <a:ext cx="3987191" cy="21544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defTabSz="685800">
              <a:defRPr/>
            </a:pPr>
            <a:r>
              <a:rPr lang="ru-RU" sz="800" i="1" dirty="0">
                <a:latin typeface="Arial" panose="020B0604020202020204" pitchFamily="34" charset="0"/>
                <a:cs typeface="Arial" panose="020B0604020202020204" pitchFamily="34" charset="0"/>
              </a:rPr>
              <a:t>Источник: НАПИ / Национальное Агентство Промышленной Информации</a:t>
            </a:r>
            <a:endParaRPr lang="ko-KR" altLang="en-US" sz="800" i="1" dirty="0"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23322" y="2780502"/>
            <a:ext cx="491574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00" b="1" dirty="0">
                <a:latin typeface="Arial" panose="020B0604020202020204" pitchFamily="34" charset="0"/>
                <a:cs typeface="Arial" panose="020B0604020202020204" pitchFamily="34" charset="0"/>
              </a:rPr>
              <a:t>Структура рынка легковых автомобилей по возрастам, %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F2EC862-AABF-4AF2-A010-60D8156FB4B1}"/>
              </a:ext>
            </a:extLst>
          </p:cNvPr>
          <p:cNvSpPr txBox="1"/>
          <p:nvPr/>
        </p:nvSpPr>
        <p:spPr>
          <a:xfrm>
            <a:off x="1381900" y="672193"/>
            <a:ext cx="761737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r>
              <a:rPr lang="ru-RU" sz="1050" dirty="0">
                <a:latin typeface="+mj-lt"/>
              </a:rPr>
              <a:t>По данным маркетингового агентства </a:t>
            </a:r>
            <a:r>
              <a:rPr lang="ru-RU" sz="1050" dirty="0">
                <a:latin typeface="+mj-lt"/>
                <a:hlinkClick r:id="rId3"/>
              </a:rPr>
              <a:t>НАПИ</a:t>
            </a:r>
            <a:r>
              <a:rPr lang="ru-RU" sz="1050" dirty="0">
                <a:latin typeface="+mj-lt"/>
              </a:rPr>
              <a:t>, по итогам января-ноября 2025 года продажи новых и подержанных легковых автомобилей снизились на 3,2% по сравнению с аналогичным периодом прошлого года. </a:t>
            </a:r>
          </a:p>
          <a:p>
            <a:pPr algn="just">
              <a:spcAft>
                <a:spcPts val="600"/>
              </a:spcAft>
            </a:pPr>
            <a:r>
              <a:rPr lang="ru-RU" sz="1050" dirty="0">
                <a:latin typeface="+mj-lt"/>
              </a:rPr>
              <a:t>Больше всего сократился сегмент новых легковых автомобилей: за год продажи снизились на 16,9% до 1,2 млн ед. Вместе с тем на 2,9 </a:t>
            </a:r>
            <a:r>
              <a:rPr lang="ru-RU" sz="1050" dirty="0" err="1">
                <a:latin typeface="+mj-lt"/>
              </a:rPr>
              <a:t>п.п</a:t>
            </a:r>
            <a:r>
              <a:rPr lang="ru-RU" sz="1050" dirty="0">
                <a:latin typeface="+mj-lt"/>
              </a:rPr>
              <a:t>. сократилась и их доля. При этом на фоне общего снижения рынка растут </a:t>
            </a:r>
            <a:r>
              <a:rPr lang="ru-RU" sz="1050" dirty="0">
                <a:latin typeface="+mj-lt"/>
                <a:hlinkClick r:id="rId4"/>
              </a:rPr>
              <a:t>продажи автомобилей </a:t>
            </a:r>
            <a:r>
              <a:rPr lang="ru-RU" sz="1050" dirty="0">
                <a:latin typeface="+mj-lt"/>
              </a:rPr>
              <a:t>старше 20 лет. Так, за 11 месяцев было реализовано чуть более 1 млн автомобилей, что на 8,8% больше, чем в прошлом году. Доля машин старше 20 лет выросла на 1,7 </a:t>
            </a:r>
            <a:r>
              <a:rPr lang="ru-RU" sz="1050" dirty="0" err="1">
                <a:latin typeface="+mj-lt"/>
              </a:rPr>
              <a:t>п.п</a:t>
            </a:r>
            <a:r>
              <a:rPr lang="ru-RU" sz="1050" dirty="0">
                <a:latin typeface="+mj-lt"/>
              </a:rPr>
              <a:t>.</a:t>
            </a:r>
          </a:p>
          <a:p>
            <a:pPr algn="just">
              <a:spcAft>
                <a:spcPts val="600"/>
              </a:spcAft>
            </a:pPr>
            <a:r>
              <a:rPr lang="ru-RU" sz="1050" dirty="0">
                <a:latin typeface="+mj-lt"/>
              </a:rPr>
              <a:t>Стоит отметить, что продажи легковых автомобилей старше 20 лет и новых почти сравнялись. В январе-ноябре 2024 года продажи новых автомобилей превышали продажи машин старше 20 лет на 462,5 тыс. ед., тогда как в этом году – всего на 141,2 тыс. ед.</a:t>
            </a:r>
          </a:p>
          <a:p>
            <a:pPr algn="just">
              <a:spcAft>
                <a:spcPts val="600"/>
              </a:spcAft>
            </a:pPr>
            <a:r>
              <a:rPr lang="ru-RU" sz="1050" dirty="0">
                <a:latin typeface="+mj-lt"/>
              </a:rPr>
              <a:t>Рост продаж наблюдается и в других сегментах подержанных автомобилей. Продажи машин возрастом 4-6 лет увеличились на 2,3%, а 11-15 лет – на 3,5%.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27278" y="289026"/>
            <a:ext cx="7671998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5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Продажи новых автомобилей рискуют упасть ниже продаж авто старше 20 лет</a:t>
            </a:r>
            <a:endParaRPr lang="ru-RU" sz="15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50761EA2-9816-4275-938B-28E84F25F1C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07044" y="3148171"/>
            <a:ext cx="4933950" cy="3305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871988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301</TotalTime>
  <Words>213</Words>
  <Application>Microsoft Office PowerPoint</Application>
  <PresentationFormat>Экран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28</cp:revision>
  <dcterms:created xsi:type="dcterms:W3CDTF">2022-08-09T13:01:09Z</dcterms:created>
  <dcterms:modified xsi:type="dcterms:W3CDTF">2025-12-22T09:30:25Z</dcterms:modified>
</cp:coreProperties>
</file>