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  <a:srgbClr val="FE8376"/>
    <a:srgbClr val="F7C7A7"/>
    <a:srgbClr val="F06000"/>
    <a:srgbClr val="F26200"/>
    <a:srgbClr val="FF6600"/>
    <a:srgbClr val="EE8944"/>
    <a:srgbClr val="F57745"/>
    <a:srgbClr val="615B5B"/>
    <a:srgbClr val="8AE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24882-500A-4BD9-9531-EF266739DEA8}" type="datetimeFigureOut">
              <a:rPr lang="ru-RU" smtClean="0"/>
              <a:t>25.07.2023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76322"/>
            <a:ext cx="5437821" cy="39078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7451"/>
            <a:ext cx="2946351" cy="497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47C4A-58B9-4784-9273-D0CAE81D6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6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47C4A-58B9-4784-9273-D0CAE81D672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08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700735" y="207111"/>
            <a:ext cx="7207117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C00000"/>
                </a:solidFill>
              </a:rPr>
              <a:t>Продажи </a:t>
            </a:r>
            <a:r>
              <a:rPr lang="en-US" sz="1600" dirty="0">
                <a:solidFill>
                  <a:srgbClr val="C00000"/>
                </a:solidFill>
              </a:rPr>
              <a:t>LCV</a:t>
            </a:r>
            <a:r>
              <a:rPr lang="ru-RU" sz="1600" dirty="0">
                <a:solidFill>
                  <a:srgbClr val="C00000"/>
                </a:solidFill>
              </a:rPr>
              <a:t> старше 15 лет растут, «свежих» подержанных падают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37053" y="856518"/>
            <a:ext cx="767079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000" dirty="0">
                <a:cs typeface="Calibri" panose="020F0502020204030204" pitchFamily="34" charset="0"/>
              </a:rPr>
              <a:t>По данным маркетингового агентства НАПИ,  за первое полугодие 2023 г.</a:t>
            </a:r>
            <a:r>
              <a:rPr lang="en-US" sz="1000" dirty="0">
                <a:cs typeface="Calibri" panose="020F0502020204030204" pitchFamily="34" charset="0"/>
              </a:rPr>
              <a:t> </a:t>
            </a:r>
            <a:r>
              <a:rPr lang="ru-RU" sz="1000" dirty="0">
                <a:cs typeface="Calibri" panose="020F0502020204030204" pitchFamily="34" charset="0"/>
              </a:rPr>
              <a:t> рынок подержанных легких коммерческих автомобилей вырос на 21%. По итогам первого полугодия </a:t>
            </a:r>
            <a:r>
              <a:rPr lang="ru-RU" sz="1000" dirty="0">
                <a:cs typeface="Calibri" panose="020F0502020204030204" pitchFamily="34" charset="0"/>
                <a:hlinkClick r:id="rId3"/>
              </a:rPr>
              <a:t>было продано</a:t>
            </a:r>
            <a:r>
              <a:rPr lang="ru-RU" sz="1000" dirty="0">
                <a:cs typeface="Calibri" panose="020F0502020204030204" pitchFamily="34" charset="0"/>
              </a:rPr>
              <a:t> 216,1 тыс. подержанных </a:t>
            </a:r>
            <a:r>
              <a:rPr lang="en-US" sz="1000" dirty="0">
                <a:cs typeface="Calibri" panose="020F0502020204030204" pitchFamily="34" charset="0"/>
              </a:rPr>
              <a:t>LCV</a:t>
            </a:r>
            <a:r>
              <a:rPr lang="ru-RU" sz="1000" dirty="0">
                <a:cs typeface="Calibri" panose="020F0502020204030204" pitchFamily="34" charset="0"/>
              </a:rPr>
              <a:t> против 178,7 тыс. годом ранее. За год доля автомобилей старше 15 лет выросла до 38,3%. А вот продажи «свежих» подержанных LCV (не старше 3 лет) сократились на 7%, не смотря на общий рост рынка. Как результат доля  «свежих» подержанных </a:t>
            </a:r>
            <a:r>
              <a:rPr lang="en-US" sz="1000" dirty="0">
                <a:cs typeface="Calibri" panose="020F0502020204030204" pitchFamily="34" charset="0"/>
              </a:rPr>
              <a:t>LCV </a:t>
            </a:r>
            <a:r>
              <a:rPr lang="ru-RU" sz="1000" dirty="0">
                <a:cs typeface="Calibri" panose="020F0502020204030204" pitchFamily="34" charset="0"/>
              </a:rPr>
              <a:t>снизилась до 7,1%.</a:t>
            </a:r>
            <a:endParaRPr lang="ru-RU" sz="1000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2562" y="2340420"/>
            <a:ext cx="34036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 рынка подержанных LCV по возрастам, </a:t>
            </a:r>
            <a:r>
              <a:rPr lang="ru-RU" sz="1100" b="1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январь-июнь 2023 г.</a:t>
            </a:r>
            <a:endParaRPr lang="ru-RU" sz="1100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C26F55-F1BA-4445-A9FB-A7D824AF7D5F}"/>
              </a:ext>
            </a:extLst>
          </p:cNvPr>
          <p:cNvSpPr txBox="1"/>
          <p:nvPr/>
        </p:nvSpPr>
        <p:spPr>
          <a:xfrm>
            <a:off x="2478505" y="6226652"/>
            <a:ext cx="633700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НАПИ (Национальное Агентство Промышленной Информации)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72703" y="2359160"/>
            <a:ext cx="33179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 рынка подержанных LCV по возрастам, январь-июнь 2022 г.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2703" y="2868942"/>
            <a:ext cx="7291426" cy="324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3482</TotalTime>
  <Words>50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382</cp:revision>
  <cp:lastPrinted>2023-07-25T07:35:40Z</cp:lastPrinted>
  <dcterms:created xsi:type="dcterms:W3CDTF">2017-01-10T10:06:35Z</dcterms:created>
  <dcterms:modified xsi:type="dcterms:W3CDTF">2023-07-25T08:08:51Z</dcterms:modified>
</cp:coreProperties>
</file>