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71" r:id="rId2"/>
  </p:sldIdLst>
  <p:sldSz cx="9144000" cy="6858000" type="screen4x3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85D"/>
    <a:srgbClr val="FFD966"/>
    <a:srgbClr val="41BD8E"/>
    <a:srgbClr val="FF4747"/>
    <a:srgbClr val="FF7575"/>
    <a:srgbClr val="C2B614"/>
    <a:srgbClr val="BA1306"/>
    <a:srgbClr val="A8AC14"/>
    <a:srgbClr val="9CA6D0"/>
    <a:srgbClr val="9EAB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24" autoAdjust="0"/>
    <p:restoredTop sz="96416" autoAdjust="0"/>
  </p:normalViewPr>
  <p:slideViewPr>
    <p:cSldViewPr snapToGrid="0">
      <p:cViewPr>
        <p:scale>
          <a:sx n="100" d="100"/>
          <a:sy n="100" d="100"/>
        </p:scale>
        <p:origin x="2298" y="2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A79F7D-2E40-4980-B88A-311EC428ECC1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1243013"/>
            <a:ext cx="4475163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5" y="4784725"/>
            <a:ext cx="5408613" cy="3914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FEE3F9-D63A-4D47-82F5-2303E982A3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2394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199" y="258762"/>
            <a:ext cx="7704667" cy="443971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199" y="824971"/>
            <a:ext cx="7704667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98641" y="6587067"/>
            <a:ext cx="387350" cy="1344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1219199" y="1273704"/>
            <a:ext cx="7702549" cy="4974696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56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4307" y="6592358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4762104"/>
            <a:ext cx="7694083" cy="148629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38200"/>
            <a:ext cx="2437208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38200"/>
            <a:ext cx="243242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38200"/>
            <a:ext cx="243941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580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92439"/>
            <a:ext cx="2437208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92439"/>
            <a:ext cx="243242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92439"/>
            <a:ext cx="243941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754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9"/>
          </p:nvPr>
        </p:nvSpPr>
        <p:spPr>
          <a:xfrm>
            <a:off x="3857113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0"/>
          </p:nvPr>
        </p:nvSpPr>
        <p:spPr>
          <a:xfrm>
            <a:off x="6481760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21"/>
          </p:nvPr>
        </p:nvSpPr>
        <p:spPr>
          <a:xfrm>
            <a:off x="1227666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557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Контакты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Сайты: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Телефон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Факс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37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en-US" dirty="0"/>
              <a:t>Contacts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Site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:      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Phone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Fax: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935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7665" y="838200"/>
            <a:ext cx="7694083" cy="541020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17957" y="6596592"/>
            <a:ext cx="372535" cy="1090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3353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7666" y="821267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326467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850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72571" y="821268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227666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028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7665" y="3928533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2333" y="3928533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7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7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831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6"/>
            <a:ext cx="377613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6"/>
            <a:ext cx="379941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10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221133" y="6594475"/>
            <a:ext cx="366446" cy="1174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1219199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6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2445675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20"/>
          </p:nvPr>
        </p:nvSpPr>
        <p:spPr>
          <a:xfrm>
            <a:off x="3165827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21"/>
          </p:nvPr>
        </p:nvSpPr>
        <p:spPr>
          <a:xfrm>
            <a:off x="5112455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2"/>
          </p:nvPr>
        </p:nvSpPr>
        <p:spPr>
          <a:xfrm>
            <a:off x="7059082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212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833172"/>
            <a:ext cx="7694083" cy="150512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2529947"/>
            <a:ext cx="2437208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2529947"/>
            <a:ext cx="243242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2529947"/>
            <a:ext cx="243941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573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1354845"/>
            <a:ext cx="7694083" cy="248055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4004733"/>
            <a:ext cx="2437208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4004733"/>
            <a:ext cx="243242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4004733"/>
            <a:ext cx="243941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7702549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76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2419" y="205058"/>
            <a:ext cx="7719173" cy="429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2418" y="815341"/>
            <a:ext cx="7719173" cy="5541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8682037" y="6636005"/>
            <a:ext cx="259553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195869" y="6636005"/>
            <a:ext cx="6824056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961625" y="6542073"/>
            <a:ext cx="179568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1" dirty="0">
                <a:solidFill>
                  <a:srgbClr val="2C3E50"/>
                </a:solidFill>
              </a:rPr>
              <a:t>Russian Automotive</a:t>
            </a:r>
            <a:r>
              <a:rPr lang="en-US" sz="700" b="1" baseline="0" dirty="0">
                <a:solidFill>
                  <a:srgbClr val="2C3E50"/>
                </a:solidFill>
              </a:rPr>
              <a:t> Market Research</a:t>
            </a:r>
            <a:endParaRPr lang="ru-RU" sz="700" b="1" dirty="0">
              <a:solidFill>
                <a:srgbClr val="2C3E50"/>
              </a:solidFill>
            </a:endParaRPr>
          </a:p>
        </p:txBody>
      </p:sp>
      <p:sp>
        <p:nvSpPr>
          <p:cNvPr id="19" name="Прямоугольник 18"/>
          <p:cNvSpPr/>
          <p:nvPr userDrawn="1"/>
        </p:nvSpPr>
        <p:spPr>
          <a:xfrm>
            <a:off x="1238096" y="587616"/>
            <a:ext cx="7719173" cy="18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77" y="200020"/>
            <a:ext cx="925031" cy="61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78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8" r:id="rId3"/>
    <p:sldLayoutId id="2147483675" r:id="rId4"/>
    <p:sldLayoutId id="2147483664" r:id="rId5"/>
    <p:sldLayoutId id="2147483680" r:id="rId6"/>
    <p:sldLayoutId id="2147483672" r:id="rId7"/>
    <p:sldLayoutId id="2147483663" r:id="rId8"/>
    <p:sldLayoutId id="2147483678" r:id="rId9"/>
    <p:sldLayoutId id="2147483676" r:id="rId10"/>
    <p:sldLayoutId id="2147483673" r:id="rId11"/>
    <p:sldLayoutId id="2147483674" r:id="rId12"/>
    <p:sldLayoutId id="2147483677" r:id="rId13"/>
    <p:sldLayoutId id="2147483679" r:id="rId14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kern="1200">
          <a:solidFill>
            <a:srgbClr val="2C3E5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5087" y="2436666"/>
            <a:ext cx="3702975" cy="396586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dirty="0">
                <a:solidFill>
                  <a:srgbClr val="FF0000"/>
                </a:solidFill>
              </a:rPr>
              <a:t>Пока растут продажи китайских автомобилей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33475" y="741473"/>
            <a:ext cx="7831680" cy="1377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t">
              <a:spcAft>
                <a:spcPts val="600"/>
              </a:spcAft>
            </a:pPr>
            <a:r>
              <a:rPr lang="ru-RU" sz="1050" dirty="0">
                <a:solidFill>
                  <a:srgbClr val="212121"/>
                </a:solidFill>
                <a:latin typeface="Arial" panose="020B0604020202020204" pitchFamily="34" charset="0"/>
              </a:rPr>
              <a:t>Согласно данным Ассоциации европейского бизнеса, продажи новых легковых и легких коммерческих автомобилей* в России по итогам марта 2022 года составили 55,1 тыс., показав снижение на 62,9% к марту 2021 года. Меньше всего  сократились  продажи  китайских брендов.</a:t>
            </a:r>
          </a:p>
          <a:p>
            <a:pPr algn="just" fontAlgn="t">
              <a:spcAft>
                <a:spcPts val="600"/>
              </a:spcAft>
            </a:pPr>
            <a:r>
              <a:rPr lang="ru-RU" sz="1050" dirty="0">
                <a:solidFill>
                  <a:srgbClr val="212121"/>
                </a:solidFill>
                <a:latin typeface="Arial" panose="020B0604020202020204" pitchFamily="34" charset="0"/>
              </a:rPr>
              <a:t>За первый квартал 2022 года рынок сократился на </a:t>
            </a:r>
            <a:r>
              <a:rPr lang="ru-RU" sz="1050" dirty="0"/>
              <a:t>28,4%, </a:t>
            </a:r>
            <a:r>
              <a:rPr lang="ru-RU" sz="1050" dirty="0">
                <a:solidFill>
                  <a:srgbClr val="212121"/>
                </a:solidFill>
                <a:latin typeface="Arial" panose="020B0604020202020204" pitchFamily="34" charset="0"/>
              </a:rPr>
              <a:t>продажи новых легковых и легких коммерческих автомобилей составили 277,3 тыс.</a:t>
            </a:r>
            <a:r>
              <a:rPr lang="ru-RU" sz="1050" b="1" dirty="0">
                <a:solidFill>
                  <a:srgbClr val="212121"/>
                </a:solidFill>
                <a:latin typeface="Arial" panose="020B0604020202020204" pitchFamily="34" charset="0"/>
              </a:rPr>
              <a:t> </a:t>
            </a:r>
            <a:r>
              <a:rPr lang="ru-RU" sz="1050" dirty="0"/>
              <a:t> </a:t>
            </a:r>
          </a:p>
          <a:p>
            <a:pPr algn="just" fontAlgn="t">
              <a:spcAft>
                <a:spcPts val="600"/>
              </a:spcAft>
            </a:pPr>
            <a:r>
              <a:rPr lang="ru-RU" sz="1050" dirty="0"/>
              <a:t>Единственными, кто показал рост в первом квартале, стали китайские автомобили (+30,3%) за счет значительного роста продаж в январе-феврале текущего года.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1800225" y="2519088"/>
            <a:ext cx="6814399" cy="415498"/>
            <a:chOff x="1846026" y="2374232"/>
            <a:chExt cx="6814399" cy="415498"/>
          </a:xfrm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8B0B1BBE-3259-4533-8017-D7868509A5AB}"/>
                </a:ext>
              </a:extLst>
            </p:cNvPr>
            <p:cNvSpPr/>
            <p:nvPr/>
          </p:nvSpPr>
          <p:spPr>
            <a:xfrm>
              <a:off x="1846026" y="2374232"/>
              <a:ext cx="31623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000" b="1" dirty="0"/>
                <a:t>Продажи по стране происхождения бренда, март </a:t>
              </a:r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8B0B1BBE-3259-4533-8017-D7868509A5AB}"/>
                </a:ext>
              </a:extLst>
            </p:cNvPr>
            <p:cNvSpPr/>
            <p:nvPr/>
          </p:nvSpPr>
          <p:spPr>
            <a:xfrm>
              <a:off x="5338235" y="2374232"/>
              <a:ext cx="3322190" cy="415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000" b="1" dirty="0"/>
                <a:t>Продажи по стране происхождения бренда, январь-март </a:t>
              </a:r>
            </a:p>
          </p:txBody>
        </p:sp>
      </p:grp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08F3603A-3D7C-4C50-9AD3-41804777FEB7}"/>
              </a:ext>
            </a:extLst>
          </p:cNvPr>
          <p:cNvCxnSpPr>
            <a:cxnSpLocks/>
          </p:cNvCxnSpPr>
          <p:nvPr/>
        </p:nvCxnSpPr>
        <p:spPr>
          <a:xfrm>
            <a:off x="420432" y="6456467"/>
            <a:ext cx="161446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482533" y="6426144"/>
            <a:ext cx="106471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i="1" dirty="0"/>
              <a:t>* массой до 6 т.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0106" y="2470000"/>
            <a:ext cx="3912938" cy="397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7084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бразец заголов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3140</TotalTime>
  <Words>113</Words>
  <Application>Microsoft Office PowerPoint</Application>
  <PresentationFormat>Экран (4:3)</PresentationFormat>
  <Paragraphs>7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</vt:lpstr>
      <vt:lpstr>Тема Office</vt:lpstr>
      <vt:lpstr>Пока растут продажи китайских автомобилей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Евсегнеев Сергей Михайлович</dc:creator>
  <cp:lastModifiedBy>Болушева Ольга Александровна</cp:lastModifiedBy>
  <cp:revision>334</cp:revision>
  <cp:lastPrinted>2021-12-08T07:48:58Z</cp:lastPrinted>
  <dcterms:created xsi:type="dcterms:W3CDTF">2017-01-10T10:06:35Z</dcterms:created>
  <dcterms:modified xsi:type="dcterms:W3CDTF">2022-04-07T09:00:05Z</dcterms:modified>
</cp:coreProperties>
</file>