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8235"/>
    <a:srgbClr val="FF7575"/>
    <a:srgbClr val="F7C7A7"/>
    <a:srgbClr val="615B5B"/>
    <a:srgbClr val="8AE693"/>
    <a:srgbClr val="AAC5FC"/>
    <a:srgbClr val="BBDCF1"/>
    <a:srgbClr val="B3F09A"/>
    <a:srgbClr val="9CEEC7"/>
    <a:srgbClr val="A0E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0" d="100"/>
          <a:sy n="100" d="100"/>
        </p:scale>
        <p:origin x="2298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hyperlink" Target="https://napinfo.ru/services/marketing-rynka-avtozapchastej/monitoring-tsen-zapasnyh-chastej-masel-i-tehnicheskih-zhidkostej-dlya-tehnicheskogo-osmotr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emf"/><Relationship Id="rId4" Type="http://schemas.openxmlformats.org/officeDocument/2006/relationships/hyperlink" Target="https://dv-tco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419908" y="168918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>
                <a:solidFill>
                  <a:srgbClr val="5482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Подорожали фильтры </a:t>
            </a:r>
            <a:r>
              <a:rPr lang="ru-RU" sz="1400" dirty="0">
                <a:solidFill>
                  <a:srgbClr val="5482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микроавтобусов</a:t>
            </a:r>
            <a:endParaRPr lang="ko-KR" altLang="en-US" sz="1400" dirty="0">
              <a:solidFill>
                <a:srgbClr val="54823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78170" y="656622"/>
            <a:ext cx="7739637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50" dirty="0">
                <a:solidFill>
                  <a:srgbClr val="212121"/>
                </a:solidFill>
              </a:rPr>
              <a:t>Агентство </a:t>
            </a:r>
            <a:r>
              <a:rPr lang="ru-RU" sz="1050" dirty="0" err="1">
                <a:solidFill>
                  <a:srgbClr val="212121"/>
                </a:solidFill>
              </a:rPr>
              <a:t>Russian</a:t>
            </a:r>
            <a:r>
              <a:rPr lang="ru-RU" sz="1050" dirty="0">
                <a:solidFill>
                  <a:srgbClr val="212121"/>
                </a:solidFill>
              </a:rPr>
              <a:t> </a:t>
            </a:r>
            <a:r>
              <a:rPr lang="ru-RU" sz="1050" dirty="0" err="1">
                <a:solidFill>
                  <a:srgbClr val="212121"/>
                </a:solidFill>
              </a:rPr>
              <a:t>Automotive</a:t>
            </a:r>
            <a:r>
              <a:rPr lang="ru-RU" sz="1050" dirty="0">
                <a:solidFill>
                  <a:srgbClr val="212121"/>
                </a:solidFill>
              </a:rPr>
              <a:t> </a:t>
            </a:r>
            <a:r>
              <a:rPr lang="ru-RU" sz="1050" dirty="0" err="1">
                <a:solidFill>
                  <a:srgbClr val="212121"/>
                </a:solidFill>
              </a:rPr>
              <a:t>Market</a:t>
            </a:r>
            <a:r>
              <a:rPr lang="ru-RU" sz="1050" dirty="0">
                <a:solidFill>
                  <a:srgbClr val="212121"/>
                </a:solidFill>
              </a:rPr>
              <a:t> </a:t>
            </a:r>
            <a:r>
              <a:rPr lang="ru-RU" sz="1050" dirty="0" err="1">
                <a:solidFill>
                  <a:srgbClr val="212121"/>
                </a:solidFill>
              </a:rPr>
              <a:t>Research</a:t>
            </a:r>
            <a:r>
              <a:rPr lang="ru-RU" sz="1050" dirty="0">
                <a:solidFill>
                  <a:srgbClr val="212121"/>
                </a:solidFill>
              </a:rPr>
              <a:t> провело </a:t>
            </a:r>
            <a:r>
              <a:rPr lang="ru-RU" sz="1050" dirty="0">
                <a:solidFill>
                  <a:srgbClr val="212121"/>
                </a:solidFill>
                <a:hlinkClick r:id="rId2"/>
              </a:rPr>
              <a:t>исследование по ценам на оригинальные запчасти </a:t>
            </a:r>
            <a:r>
              <a:rPr lang="ru-RU" sz="1050" dirty="0">
                <a:solidFill>
                  <a:srgbClr val="212121"/>
                </a:solidFill>
              </a:rPr>
              <a:t>для легких коммерческих автомобилей.</a:t>
            </a:r>
          </a:p>
          <a:p>
            <a:pPr algn="just">
              <a:spcBef>
                <a:spcPts val="600"/>
              </a:spcBef>
            </a:pPr>
            <a:r>
              <a:rPr lang="ru-RU" sz="1050" dirty="0"/>
              <a:t>Согласно данным </a:t>
            </a:r>
            <a:r>
              <a:rPr lang="en-US" sz="1050" dirty="0"/>
              <a:t>RAMR</a:t>
            </a:r>
            <a:r>
              <a:rPr lang="ru-RU" sz="1050" dirty="0"/>
              <a:t>, в марте 2022 года относительно декабря 2021 года цены на масляные и топливные фильтры, для микроавтобусов выросли в среднем на 45,7%. Более всего подорожали цены на фильтры для микроавтобусов </a:t>
            </a:r>
            <a:r>
              <a:rPr lang="en-US" sz="1050" dirty="0"/>
              <a:t>MERCEDES-BENZ</a:t>
            </a:r>
            <a:r>
              <a:rPr lang="ru-RU" sz="1050" dirty="0"/>
              <a:t>, на топливный фильтр (+105,2%), а на масляный фильтр (+</a:t>
            </a:r>
            <a:r>
              <a:rPr lang="ru-RU" sz="1050"/>
              <a:t>98,2</a:t>
            </a:r>
            <a:r>
              <a:rPr lang="ru-RU" sz="1050" smtClean="0"/>
              <a:t>%)</a:t>
            </a:r>
            <a:r>
              <a:rPr lang="en-US" sz="1050"/>
              <a:t>.</a:t>
            </a:r>
            <a:endParaRPr lang="ru-RU" sz="1050" dirty="0"/>
          </a:p>
        </p:txBody>
      </p:sp>
      <p:sp>
        <p:nvSpPr>
          <p:cNvPr id="10" name="TextBox 9">
            <a:hlinkClick r:id="rId3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1247775" y="1640855"/>
            <a:ext cx="752474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Динамика цен на запчасти для топливного и масляного фильтра в декабре 2021 г. и марте 2022 г.</a:t>
            </a:r>
          </a:p>
        </p:txBody>
      </p:sp>
      <p:sp>
        <p:nvSpPr>
          <p:cNvPr id="11" name="Объект 3"/>
          <p:cNvSpPr txBox="1">
            <a:spLocks noGrp="1"/>
          </p:cNvSpPr>
          <p:nvPr>
            <p:ph idx="1"/>
          </p:nvPr>
        </p:nvSpPr>
        <p:spPr>
          <a:xfrm>
            <a:off x="1275290" y="5324475"/>
            <a:ext cx="769408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 algn="just" fontAlgn="t">
              <a:buFont typeface="Wingdings" panose="05000000000000000000" pitchFamily="2" charset="2"/>
              <a:buChar char="q"/>
            </a:pPr>
            <a:r>
              <a:rPr lang="ru-RU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Стоимость владения подготовлена специализированным онлайн – калькулятором </a:t>
            </a:r>
            <a:r>
              <a:rPr lang="en-US" sz="1000" b="1" dirty="0">
                <a:latin typeface="Calibri Light" panose="020F0302020204030204" pitchFamily="34" charset="0"/>
                <a:cs typeface="Calibri Light" panose="020F0302020204030204" pitchFamily="34" charset="0"/>
                <a:hlinkClick r:id="rId4"/>
              </a:rPr>
              <a:t>DV-TC</a:t>
            </a:r>
            <a:r>
              <a:rPr lang="ru-RU" sz="1000" b="1" dirty="0">
                <a:latin typeface="Calibri Light" panose="020F0302020204030204" pitchFamily="34" charset="0"/>
                <a:cs typeface="Calibri Light" panose="020F0302020204030204" pitchFamily="34" charset="0"/>
                <a:hlinkClick r:id="rId4"/>
              </a:rPr>
              <a:t>О</a:t>
            </a:r>
            <a:r>
              <a:rPr lang="ru-RU" sz="1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ru-RU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по всем типам автомобилей:</a:t>
            </a:r>
          </a:p>
          <a:p>
            <a:pPr marL="180975" fontAlgn="t">
              <a:spcBef>
                <a:spcPts val="600"/>
              </a:spcBef>
            </a:pPr>
            <a:r>
              <a:rPr lang="ru-RU" sz="1000" smtClean="0">
                <a:latin typeface="Calibri Light" panose="020F0302020204030204" pitchFamily="34" charset="0"/>
                <a:cs typeface="Calibri Light" panose="020F0302020204030204" pitchFamily="34" charset="0"/>
              </a:rPr>
              <a:t>- Легковые автомобили</a:t>
            </a:r>
            <a:br>
              <a:rPr lang="ru-RU" sz="1000" smtClean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1000" smtClean="0"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r>
              <a:rPr lang="en-US" sz="1000" smtClean="0">
                <a:latin typeface="Calibri Light" panose="020F0302020204030204" pitchFamily="34" charset="0"/>
                <a:cs typeface="Calibri Light" panose="020F0302020204030204" pitchFamily="34" charset="0"/>
              </a:rPr>
              <a:t>LCV</a:t>
            </a:r>
            <a:r>
              <a:rPr lang="ru-RU" sz="1000" smtClean="0"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ru-RU" sz="1000" smtClean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1000" smtClean="0">
                <a:latin typeface="Calibri Light" panose="020F0302020204030204" pitchFamily="34" charset="0"/>
                <a:cs typeface="Calibri Light" panose="020F0302020204030204" pitchFamily="34" charset="0"/>
              </a:rPr>
              <a:t>- Грузовые автомобили</a:t>
            </a:r>
            <a:endParaRPr lang="ru-RU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80975" indent="-180975" algn="just" fontAlgn="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Учитываются все затраты на региональном уровне, включая стоимость запасных частей к автомобилям, количество </a:t>
            </a:r>
            <a:r>
              <a:rPr lang="ru-RU" sz="1000">
                <a:latin typeface="Calibri Light" panose="020F0302020204030204" pitchFamily="34" charset="0"/>
                <a:cs typeface="Calibri Light" panose="020F0302020204030204" pitchFamily="34" charset="0"/>
              </a:rPr>
              <a:t>и стоимость нормо-часов</a:t>
            </a:r>
            <a:r>
              <a:rPr lang="ru-RU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, частоту технического осмотра и текущего ремонта, стоимость топлива, стоимость шин и </a:t>
            </a:r>
            <a:r>
              <a:rPr lang="ru-RU" sz="1000">
                <a:latin typeface="Calibri Light" panose="020F0302020204030204" pitchFamily="34" charset="0"/>
                <a:cs typeface="Calibri Light" panose="020F0302020204030204" pitchFamily="34" charset="0"/>
              </a:rPr>
              <a:t>др</a:t>
            </a:r>
            <a:r>
              <a:rPr lang="ru-RU" sz="1000" smtClean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ru-RU" sz="1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80975" indent="-180975" algn="just" fontAlgn="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ru-RU" sz="1000" dirty="0">
                <a:latin typeface="Calibri Light" panose="020F0302020204030204" pitchFamily="34" charset="0"/>
                <a:cs typeface="Calibri Light" panose="020F0302020204030204" pitchFamily="34" charset="0"/>
              </a:rPr>
              <a:t>Стоимость владения  рассчитывается  с учетом региональной специфики для всех 85 регионов. </a:t>
            </a:r>
            <a:r>
              <a:rPr lang="ru-RU" sz="10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Обновление – ежемесячно.</a:t>
            </a:r>
            <a:endParaRPr lang="en-US" sz="1000" u="sng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352550" y="5276850"/>
            <a:ext cx="74390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4437" y="1898641"/>
            <a:ext cx="7749526" cy="365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2721</TotalTime>
  <Words>108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 Light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301</cp:revision>
  <cp:lastPrinted>2021-01-12T08:54:06Z</cp:lastPrinted>
  <dcterms:created xsi:type="dcterms:W3CDTF">2017-01-10T10:06:35Z</dcterms:created>
  <dcterms:modified xsi:type="dcterms:W3CDTF">2022-04-11T09:13:18Z</dcterms:modified>
</cp:coreProperties>
</file>