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797675" cy="99250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859" autoAdjust="0"/>
    <p:restoredTop sz="94660"/>
  </p:normalViewPr>
  <p:slideViewPr>
    <p:cSldViewPr snapToGrid="0">
      <p:cViewPr>
        <p:scale>
          <a:sx n="106" d="100"/>
          <a:sy n="106" d="100"/>
        </p:scale>
        <p:origin x="2304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003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294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332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344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216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667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155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429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823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997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163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3D5989-14C6-404C-8A65-40B5B34DAE63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696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napinfo.ru/services/tseny-na-avtomobili/tseny-na-novye-legkovye-avtomobili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7830955"/>
              </p:ext>
            </p:extLst>
          </p:nvPr>
        </p:nvGraphicFramePr>
        <p:xfrm>
          <a:off x="1478332" y="2214441"/>
          <a:ext cx="7274314" cy="4276800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4546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546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557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5464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5464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Модель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Комплектация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Январь 2023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Февраль 2023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Динамика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480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DONGFENG 580</a:t>
                      </a:r>
                    </a:p>
                  </a:txBody>
                  <a:tcPr marL="85725" marR="9525" marT="9525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Luxury</a:t>
                      </a:r>
                    </a:p>
                  </a:txBody>
                  <a:tcPr marL="85725" marR="9525" marT="9525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2 199 000</a:t>
                      </a:r>
                    </a:p>
                  </a:txBody>
                  <a:tcPr marL="9525" marR="9525" marT="9525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2 290 000</a:t>
                      </a:r>
                    </a:p>
                  </a:txBody>
                  <a:tcPr marL="9525" marR="9525" marT="9525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139D5B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4%</a:t>
                      </a:r>
                    </a:p>
                  </a:txBody>
                  <a:tcPr marL="9525" marR="9525" marT="9525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480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HAVAL F7</a:t>
                      </a:r>
                    </a:p>
                  </a:txBody>
                  <a:tcPr marL="85725" marR="9525" marT="9525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COMFORT</a:t>
                      </a:r>
                    </a:p>
                  </a:txBody>
                  <a:tcPr marL="85725" marR="9525" marT="9525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2 299 000</a:t>
                      </a:r>
                    </a:p>
                  </a:txBody>
                  <a:tcPr marL="9525" marR="9525" marT="9525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2 249 000</a:t>
                      </a:r>
                    </a:p>
                  </a:txBody>
                  <a:tcPr marL="9525" marR="9525" marT="9525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-2%</a:t>
                      </a:r>
                    </a:p>
                  </a:txBody>
                  <a:tcPr marL="9525" marR="9525" marT="9525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480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HAVAL F7</a:t>
                      </a:r>
                    </a:p>
                  </a:txBody>
                  <a:tcPr marL="85725" marR="9525" marT="9525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ELITE</a:t>
                      </a:r>
                    </a:p>
                  </a:txBody>
                  <a:tcPr marL="85725" marR="9525" marT="9525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2 449 000</a:t>
                      </a:r>
                    </a:p>
                  </a:txBody>
                  <a:tcPr marL="9525" marR="9525" marT="9525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2 399 000</a:t>
                      </a:r>
                    </a:p>
                  </a:txBody>
                  <a:tcPr marL="9525" marR="9525" marT="9525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-2%</a:t>
                      </a:r>
                    </a:p>
                  </a:txBody>
                  <a:tcPr marL="9525" marR="9525" marT="9525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480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HAVAL F7</a:t>
                      </a:r>
                    </a:p>
                  </a:txBody>
                  <a:tcPr marL="85725" marR="9525" marT="9525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ELITE</a:t>
                      </a:r>
                    </a:p>
                  </a:txBody>
                  <a:tcPr marL="85725" marR="9525" marT="9525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2 599 000</a:t>
                      </a:r>
                    </a:p>
                  </a:txBody>
                  <a:tcPr marL="9525" marR="9525" marT="9525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2 549 000</a:t>
                      </a:r>
                    </a:p>
                  </a:txBody>
                  <a:tcPr marL="9525" marR="9525" marT="9525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-2%</a:t>
                      </a:r>
                    </a:p>
                  </a:txBody>
                  <a:tcPr marL="9525" marR="9525" marT="9525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5480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HAVAL F7</a:t>
                      </a:r>
                    </a:p>
                  </a:txBody>
                  <a:tcPr marL="85725" marR="9525" marT="9525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PREMIUM</a:t>
                      </a:r>
                    </a:p>
                  </a:txBody>
                  <a:tcPr marL="85725" marR="9525" marT="9525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2 799 000</a:t>
                      </a:r>
                    </a:p>
                  </a:txBody>
                  <a:tcPr marL="9525" marR="9525" marT="9525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2 749 000</a:t>
                      </a:r>
                    </a:p>
                  </a:txBody>
                  <a:tcPr marL="9525" marR="9525" marT="9525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-2%</a:t>
                      </a:r>
                    </a:p>
                  </a:txBody>
                  <a:tcPr marL="9525" marR="9525" marT="9525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5480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HAVAL F7</a:t>
                      </a:r>
                    </a:p>
                  </a:txBody>
                  <a:tcPr marL="85725" marR="9525" marT="9525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ELITE</a:t>
                      </a:r>
                    </a:p>
                  </a:txBody>
                  <a:tcPr marL="85725" marR="9525" marT="9525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2 799 000</a:t>
                      </a:r>
                    </a:p>
                  </a:txBody>
                  <a:tcPr marL="9525" marR="9525" marT="9525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2 749 000</a:t>
                      </a:r>
                    </a:p>
                  </a:txBody>
                  <a:tcPr marL="9525" marR="9525" marT="9525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-2%</a:t>
                      </a:r>
                    </a:p>
                  </a:txBody>
                  <a:tcPr marL="9525" marR="9525" marT="9525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5480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HAVAL F7</a:t>
                      </a:r>
                    </a:p>
                  </a:txBody>
                  <a:tcPr marL="85725" marR="9525" marT="9525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PREMIUM</a:t>
                      </a:r>
                    </a:p>
                  </a:txBody>
                  <a:tcPr marL="85725" marR="9525" marT="9525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2 999 000</a:t>
                      </a:r>
                    </a:p>
                  </a:txBody>
                  <a:tcPr marL="9525" marR="9525" marT="9525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2 949 000</a:t>
                      </a:r>
                    </a:p>
                  </a:txBody>
                  <a:tcPr marL="9525" marR="9525" marT="9525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-2%</a:t>
                      </a:r>
                    </a:p>
                  </a:txBody>
                  <a:tcPr marL="9525" marR="9525" marT="9525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5480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HAVAL F7</a:t>
                      </a:r>
                    </a:p>
                  </a:txBody>
                  <a:tcPr marL="85725" marR="9525" marT="9525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TECH PLUS</a:t>
                      </a:r>
                    </a:p>
                  </a:txBody>
                  <a:tcPr marL="85725" marR="9525" marT="9525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3 199 000</a:t>
                      </a:r>
                    </a:p>
                  </a:txBody>
                  <a:tcPr marL="9525" marR="9525" marT="9525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3 149 000</a:t>
                      </a:r>
                    </a:p>
                  </a:txBody>
                  <a:tcPr marL="9525" marR="9525" marT="9525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-2%</a:t>
                      </a:r>
                    </a:p>
                  </a:txBody>
                  <a:tcPr marL="9525" marR="9525" marT="9525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5480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HAVAL F7X</a:t>
                      </a:r>
                    </a:p>
                  </a:txBody>
                  <a:tcPr marL="85725" marR="9525" marT="9525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COMFORT</a:t>
                      </a:r>
                    </a:p>
                  </a:txBody>
                  <a:tcPr marL="85725" marR="9525" marT="9525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2 399 000</a:t>
                      </a:r>
                    </a:p>
                  </a:txBody>
                  <a:tcPr marL="9525" marR="9525" marT="9525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2 349 000</a:t>
                      </a:r>
                    </a:p>
                  </a:txBody>
                  <a:tcPr marL="9525" marR="9525" marT="9525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-2%</a:t>
                      </a:r>
                    </a:p>
                  </a:txBody>
                  <a:tcPr marL="9525" marR="9525" marT="9525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5480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HAVAL F7X</a:t>
                      </a:r>
                    </a:p>
                  </a:txBody>
                  <a:tcPr marL="85725" marR="9525" marT="9525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ELITE</a:t>
                      </a:r>
                    </a:p>
                  </a:txBody>
                  <a:tcPr marL="85725" marR="9525" marT="9525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2 549 000</a:t>
                      </a:r>
                    </a:p>
                  </a:txBody>
                  <a:tcPr marL="9525" marR="9525" marT="9525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2 499 000</a:t>
                      </a:r>
                    </a:p>
                  </a:txBody>
                  <a:tcPr marL="9525" marR="9525" marT="9525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-2%</a:t>
                      </a:r>
                    </a:p>
                  </a:txBody>
                  <a:tcPr marL="9525" marR="9525" marT="9525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5480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HAVAL F7X</a:t>
                      </a:r>
                    </a:p>
                  </a:txBody>
                  <a:tcPr marL="85725" marR="9525" marT="9525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ELITE</a:t>
                      </a:r>
                    </a:p>
                  </a:txBody>
                  <a:tcPr marL="85725" marR="9525" marT="9525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2 699 000</a:t>
                      </a:r>
                    </a:p>
                  </a:txBody>
                  <a:tcPr marL="9525" marR="9525" marT="9525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2 649 000</a:t>
                      </a:r>
                    </a:p>
                  </a:txBody>
                  <a:tcPr marL="9525" marR="9525" marT="9525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-2%</a:t>
                      </a:r>
                    </a:p>
                  </a:txBody>
                  <a:tcPr marL="9525" marR="9525" marT="9525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5480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HAVAL F7X</a:t>
                      </a:r>
                    </a:p>
                  </a:txBody>
                  <a:tcPr marL="85725" marR="9525" marT="9525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PREMIUM</a:t>
                      </a:r>
                    </a:p>
                  </a:txBody>
                  <a:tcPr marL="85725" marR="9525" marT="9525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2 899 000</a:t>
                      </a:r>
                    </a:p>
                  </a:txBody>
                  <a:tcPr marL="9525" marR="9525" marT="9525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2 849 000</a:t>
                      </a:r>
                    </a:p>
                  </a:txBody>
                  <a:tcPr marL="9525" marR="9525" marT="9525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-2%</a:t>
                      </a:r>
                    </a:p>
                  </a:txBody>
                  <a:tcPr marL="9525" marR="9525" marT="9525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5480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HAVAL F7X</a:t>
                      </a:r>
                    </a:p>
                  </a:txBody>
                  <a:tcPr marL="85725" marR="9525" marT="9525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ELITE</a:t>
                      </a:r>
                    </a:p>
                  </a:txBody>
                  <a:tcPr marL="85725" marR="9525" marT="9525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2 899 000</a:t>
                      </a:r>
                    </a:p>
                  </a:txBody>
                  <a:tcPr marL="9525" marR="9525" marT="9525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2 849 000</a:t>
                      </a:r>
                    </a:p>
                  </a:txBody>
                  <a:tcPr marL="9525" marR="9525" marT="9525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-2%</a:t>
                      </a:r>
                    </a:p>
                  </a:txBody>
                  <a:tcPr marL="9525" marR="9525" marT="9525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5480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HAVAL F7X</a:t>
                      </a:r>
                    </a:p>
                  </a:txBody>
                  <a:tcPr marL="85725" marR="9525" marT="9525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PREMIUM</a:t>
                      </a:r>
                    </a:p>
                  </a:txBody>
                  <a:tcPr marL="85725" marR="9525" marT="9525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3 099 000</a:t>
                      </a:r>
                    </a:p>
                  </a:txBody>
                  <a:tcPr marL="9525" marR="9525" marT="9525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3 049 000</a:t>
                      </a:r>
                    </a:p>
                  </a:txBody>
                  <a:tcPr marL="9525" marR="9525" marT="9525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-2%</a:t>
                      </a:r>
                    </a:p>
                  </a:txBody>
                  <a:tcPr marL="9525" marR="9525" marT="9525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5480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HAVAL F7X</a:t>
                      </a:r>
                    </a:p>
                  </a:txBody>
                  <a:tcPr marL="85725" marR="9525" marT="9525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TECH PLUS</a:t>
                      </a:r>
                    </a:p>
                  </a:txBody>
                  <a:tcPr marL="85725" marR="9525" marT="9525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3 299 000</a:t>
                      </a:r>
                    </a:p>
                  </a:txBody>
                  <a:tcPr marL="9525" marR="9525" marT="9525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3 249 000</a:t>
                      </a:r>
                    </a:p>
                  </a:txBody>
                  <a:tcPr marL="9525" marR="9525" marT="9525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-2%</a:t>
                      </a:r>
                    </a:p>
                  </a:txBody>
                  <a:tcPr marL="9525" marR="9525" marT="9525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5480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HAVAL JOLION</a:t>
                      </a:r>
                    </a:p>
                  </a:txBody>
                  <a:tcPr marL="85725" marR="9525" marT="9525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COMFORT</a:t>
                      </a:r>
                    </a:p>
                  </a:txBody>
                  <a:tcPr marL="85725" marR="9525" marT="9525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1 899 000</a:t>
                      </a:r>
                    </a:p>
                  </a:txBody>
                  <a:tcPr marL="9525" marR="9525" marT="9525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1 799 000</a:t>
                      </a:r>
                    </a:p>
                  </a:txBody>
                  <a:tcPr marL="9525" marR="9525" marT="9525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-5%</a:t>
                      </a:r>
                    </a:p>
                  </a:txBody>
                  <a:tcPr marL="9525" marR="9525" marT="9525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5480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HAVAL JOLION</a:t>
                      </a:r>
                    </a:p>
                  </a:txBody>
                  <a:tcPr marL="85725" marR="9525" marT="9525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COMFORT</a:t>
                      </a:r>
                    </a:p>
                  </a:txBody>
                  <a:tcPr marL="85725" marR="9525" marT="9525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1 999 000</a:t>
                      </a:r>
                    </a:p>
                  </a:txBody>
                  <a:tcPr marL="9525" marR="9525" marT="9525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1 899 000</a:t>
                      </a:r>
                    </a:p>
                  </a:txBody>
                  <a:tcPr marL="9525" marR="9525" marT="9525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-5%</a:t>
                      </a:r>
                    </a:p>
                  </a:txBody>
                  <a:tcPr marL="9525" marR="9525" marT="9525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5480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HAVAL JOLION</a:t>
                      </a:r>
                    </a:p>
                  </a:txBody>
                  <a:tcPr marL="85725" marR="9525" marT="9525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ELITE</a:t>
                      </a:r>
                    </a:p>
                  </a:txBody>
                  <a:tcPr marL="85725" marR="9525" marT="9525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1 999 000</a:t>
                      </a:r>
                    </a:p>
                  </a:txBody>
                  <a:tcPr marL="9525" marR="9525" marT="9525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1 899 000</a:t>
                      </a:r>
                    </a:p>
                  </a:txBody>
                  <a:tcPr marL="9525" marR="9525" marT="9525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-5%</a:t>
                      </a:r>
                    </a:p>
                  </a:txBody>
                  <a:tcPr marL="9525" marR="9525" marT="9525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5480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HAVAL JOLION</a:t>
                      </a:r>
                    </a:p>
                  </a:txBody>
                  <a:tcPr marL="85725" marR="9525" marT="9525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ELITE</a:t>
                      </a:r>
                    </a:p>
                  </a:txBody>
                  <a:tcPr marL="85725" marR="9525" marT="9525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2 229 000</a:t>
                      </a:r>
                    </a:p>
                  </a:txBody>
                  <a:tcPr marL="9525" marR="9525" marT="9525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2 129 000</a:t>
                      </a:r>
                    </a:p>
                  </a:txBody>
                  <a:tcPr marL="9525" marR="9525" marT="9525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-4%</a:t>
                      </a:r>
                    </a:p>
                  </a:txBody>
                  <a:tcPr marL="9525" marR="9525" marT="9525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5480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HAVAL JOLION</a:t>
                      </a:r>
                    </a:p>
                  </a:txBody>
                  <a:tcPr marL="85725" marR="9525" marT="9525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ELITE</a:t>
                      </a:r>
                    </a:p>
                  </a:txBody>
                  <a:tcPr marL="85725" marR="9525" marT="9525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2 349 000</a:t>
                      </a:r>
                    </a:p>
                  </a:txBody>
                  <a:tcPr marL="9525" marR="9525" marT="9525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2 249 000</a:t>
                      </a:r>
                    </a:p>
                  </a:txBody>
                  <a:tcPr marL="9525" marR="9525" marT="9525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-4%</a:t>
                      </a:r>
                    </a:p>
                  </a:txBody>
                  <a:tcPr marL="9525" marR="9525" marT="9525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5480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HAVAL JOLION</a:t>
                      </a:r>
                    </a:p>
                  </a:txBody>
                  <a:tcPr marL="85725" marR="9525" marT="9525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PREMIUM</a:t>
                      </a:r>
                    </a:p>
                  </a:txBody>
                  <a:tcPr marL="85725" marR="9525" marT="9525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2 399 000</a:t>
                      </a:r>
                    </a:p>
                  </a:txBody>
                  <a:tcPr marL="9525" marR="9525" marT="9525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2 299 000</a:t>
                      </a:r>
                    </a:p>
                  </a:txBody>
                  <a:tcPr marL="9525" marR="9525" marT="9525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-4%</a:t>
                      </a:r>
                    </a:p>
                  </a:txBody>
                  <a:tcPr marL="9525" marR="9525" marT="9525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5480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HAVAL JOLION</a:t>
                      </a:r>
                    </a:p>
                  </a:txBody>
                  <a:tcPr marL="85725" marR="9525" marT="9525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PREMIUM</a:t>
                      </a:r>
                    </a:p>
                  </a:txBody>
                  <a:tcPr marL="85725" marR="9525" marT="9525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2 519 000</a:t>
                      </a:r>
                    </a:p>
                  </a:txBody>
                  <a:tcPr marL="9525" marR="9525" marT="9525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2 419 000</a:t>
                      </a:r>
                    </a:p>
                  </a:txBody>
                  <a:tcPr marL="9525" marR="9525" marT="9525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-4%</a:t>
                      </a:r>
                    </a:p>
                  </a:txBody>
                  <a:tcPr marL="9525" marR="9525" marT="9525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5480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HAVAL DARGO</a:t>
                      </a:r>
                    </a:p>
                  </a:txBody>
                  <a:tcPr marL="85725" marR="9525" marT="9525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COMFORT</a:t>
                      </a:r>
                    </a:p>
                  </a:txBody>
                  <a:tcPr marL="85725" marR="9525" marT="9525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2 999 000</a:t>
                      </a:r>
                    </a:p>
                  </a:txBody>
                  <a:tcPr marL="9525" marR="9525" marT="9525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2 799 000</a:t>
                      </a:r>
                    </a:p>
                  </a:txBody>
                  <a:tcPr marL="9525" marR="9525" marT="9525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-7%</a:t>
                      </a:r>
                    </a:p>
                  </a:txBody>
                  <a:tcPr marL="9525" marR="9525" marT="9525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5480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HAVAL DARGO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ELITE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3 199 000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2 999 000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-6%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480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HAVAL DARGO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PREMIUM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3 399 000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3 199 000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-6%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5480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HAVAL DARGO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TECH PLUS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3 549 000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3 349 000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-6%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375288" y="634688"/>
            <a:ext cx="7663516" cy="1416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lang="ru-RU" sz="900" dirty="0">
                <a:latin typeface="Arial" panose="020B0604020202020204" pitchFamily="34" charset="0"/>
                <a:cs typeface="Arial" panose="020B0604020202020204" pitchFamily="34" charset="0"/>
              </a:rPr>
              <a:t>Маркетинговое агентство НАПИ проанализировало </a:t>
            </a:r>
            <a:r>
              <a:rPr lang="ru-RU" sz="9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рекомендованные розничные цены </a:t>
            </a:r>
            <a:r>
              <a:rPr lang="ru-RU" sz="900" dirty="0">
                <a:latin typeface="Arial" panose="020B0604020202020204" pitchFamily="34" charset="0"/>
                <a:cs typeface="Arial" panose="020B0604020202020204" pitchFamily="34" charset="0"/>
              </a:rPr>
              <a:t>на новые легковые автомобили (РРЦ) в феврале 2023 г. По сравнению с предыдущим месяцем большинство автопроизводителей цены не меняли. За месяц на 4% подорожал </a:t>
            </a:r>
            <a:r>
              <a:rPr lang="en-US" sz="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DONGFENG 580</a:t>
            </a:r>
            <a:r>
              <a:rPr lang="ru-RU" sz="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комплектации  </a:t>
            </a:r>
            <a:r>
              <a:rPr lang="en-US" sz="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Luxury</a:t>
            </a:r>
            <a:r>
              <a:rPr lang="ru-RU" sz="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автомобили </a:t>
            </a:r>
            <a:r>
              <a:rPr lang="en-US" sz="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HAVAL</a:t>
            </a:r>
            <a:r>
              <a:rPr lang="ru-RU" sz="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подешевели на 2-7% в зависимости от модели и комплектации. Продолжится ли «</a:t>
            </a:r>
            <a:r>
              <a:rPr lang="ru-RU" sz="9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ценопад</a:t>
            </a:r>
            <a:r>
              <a:rPr lang="ru-RU" sz="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на китайские автомобили в текущем году, присоединятся ли к коррекции цен другие китайские бренды?  Возможно, текущий год будет более благоприятный для покупателей автомобилей, учитывая то, что российское представительство </a:t>
            </a:r>
            <a:r>
              <a:rPr lang="en-US" sz="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Kia</a:t>
            </a:r>
            <a:r>
              <a:rPr lang="ru-RU" sz="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феврале объявило о начале официальных поставок автомобилей, на российский рынок выходят новые китайские бренды, а традиционные китайские игроки намерены существенно нарастить продажи</a:t>
            </a:r>
            <a:r>
              <a:rPr lang="ru-RU" sz="9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006825" y="283221"/>
            <a:ext cx="70319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Подешевеют ли автомобили?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124871" y="6546281"/>
            <a:ext cx="3528530" cy="2154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r"/>
            <a:r>
              <a:rPr lang="ru-RU" sz="800" i="1" dirty="0">
                <a:cs typeface="Arial" panose="020B0604020202020204" pitchFamily="34" charset="0"/>
              </a:rPr>
              <a:t>Источник: НАПИ (Национальное Агентство Промышленной </a:t>
            </a:r>
            <a:r>
              <a:rPr lang="ru-RU" sz="800" i="1">
                <a:cs typeface="Arial" panose="020B0604020202020204" pitchFamily="34" charset="0"/>
              </a:rPr>
              <a:t>Информации</a:t>
            </a:r>
            <a:r>
              <a:rPr lang="ru-RU" sz="800" i="1" smtClean="0">
                <a:cs typeface="Arial" panose="020B0604020202020204" pitchFamily="34" charset="0"/>
              </a:rPr>
              <a:t>)</a:t>
            </a:r>
            <a:endParaRPr lang="en-US" sz="800" i="1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25C9E22-9A97-4F21-8062-D9B56F3D23CF}"/>
              </a:ext>
            </a:extLst>
          </p:cNvPr>
          <p:cNvSpPr/>
          <p:nvPr/>
        </p:nvSpPr>
        <p:spPr>
          <a:xfrm>
            <a:off x="1478332" y="1968220"/>
            <a:ext cx="7293079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Цены на новые легковые автомобили, руб. </a:t>
            </a:r>
          </a:p>
        </p:txBody>
      </p:sp>
    </p:spTree>
    <p:extLst>
      <p:ext uri="{BB962C8B-B14F-4D97-AF65-F5344CB8AC3E}">
        <p14:creationId xmlns:p14="http://schemas.microsoft.com/office/powerpoint/2010/main" val="177871988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77</TotalTime>
  <Words>462</Words>
  <Application>Microsoft Office PowerPoint</Application>
  <PresentationFormat>Экран (4:3)</PresentationFormat>
  <Paragraphs>139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Болушева Ольга Александровна</dc:creator>
  <cp:lastModifiedBy>Болушева Ольга Александровна</cp:lastModifiedBy>
  <cp:revision>19</cp:revision>
  <cp:lastPrinted>2023-03-02T08:00:51Z</cp:lastPrinted>
  <dcterms:created xsi:type="dcterms:W3CDTF">2022-08-09T13:01:09Z</dcterms:created>
  <dcterms:modified xsi:type="dcterms:W3CDTF">2023-03-02T08:40:54Z</dcterms:modified>
</cp:coreProperties>
</file>