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A8"/>
    <a:srgbClr val="0062AC"/>
    <a:srgbClr val="376D58"/>
    <a:srgbClr val="6C9485"/>
    <a:srgbClr val="FCFDFC"/>
    <a:srgbClr val="F85D3E"/>
    <a:srgbClr val="FFD13F"/>
    <a:srgbClr val="800080"/>
    <a:srgbClr val="6600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tseny-na-avtomobili/dinamika-srednih-tsen-na-poderzhannye-gruzovye-avtomobili/" TargetMode="External"/><Relationship Id="rId2" Type="http://schemas.openxmlformats.org/officeDocument/2006/relationships/hyperlink" Target="https://napinfo.ru/services/tseny-na-avtomobili/dinamika-srednih-tsen-na-novye-gruzovye-avtomobili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hyperlink" Target="http://www.free-powerpoint-templates-desig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58008" y="163396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Подержанные грузовики </a:t>
            </a:r>
            <a:r>
              <a:rPr lang="ru-RU" sz="1600">
                <a:solidFill>
                  <a:schemeClr val="accent6">
                    <a:lumMod val="75000"/>
                  </a:schemeClr>
                </a:solidFill>
              </a:rPr>
              <a:t>подорожали сильнее новых</a:t>
            </a:r>
            <a:endParaRPr lang="ru-RU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61497" y="690359"/>
            <a:ext cx="77363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1200"/>
              </a:spcAft>
            </a:pPr>
            <a:r>
              <a:rPr lang="ru-RU" sz="1100" dirty="0"/>
              <a:t>Согласно данным </a:t>
            </a:r>
            <a:r>
              <a:rPr lang="en-US" sz="1100" dirty="0"/>
              <a:t>НАПИ/Russian Automotive Market Research</a:t>
            </a:r>
            <a:r>
              <a:rPr lang="ru-RU" sz="1100" dirty="0"/>
              <a:t>, по итогам 2 квартала 2022 года </a:t>
            </a:r>
            <a:r>
              <a:rPr lang="ru-RU" sz="1100" dirty="0">
                <a:hlinkClick r:id="rId2"/>
              </a:rPr>
              <a:t>средние цены на новые грузовые автомобили</a:t>
            </a:r>
            <a:r>
              <a:rPr lang="ru-RU" sz="1100" dirty="0"/>
              <a:t> выросли на 9,4% по сравнению с 1 кварталом 2022 года и достигли отметки в 8,6 млн. руб.. Гораздо более существенным был рост средних цен на подержанную технику, </a:t>
            </a:r>
            <a:r>
              <a:rPr lang="ru-RU" sz="1100" dirty="0">
                <a:hlinkClick r:id="rId3"/>
              </a:rPr>
              <a:t>подержанные грузовики подорожали</a:t>
            </a:r>
            <a:r>
              <a:rPr lang="ru-RU" sz="1100" dirty="0"/>
              <a:t> на  29,3% по сравнению с 1 кварталом. Средняя цена на подержанный грузовой автомобиль во втором квартале составила 3,6 млн. руб.</a:t>
            </a:r>
          </a:p>
        </p:txBody>
      </p:sp>
      <p:sp>
        <p:nvSpPr>
          <p:cNvPr id="10" name="TextBox 9">
            <a:hlinkClick r:id="rId4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1363919" y="4038535"/>
            <a:ext cx="7411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1200" dirty="0">
                <a:solidFill>
                  <a:srgbClr val="0062AC"/>
                </a:solidFill>
                <a:cs typeface="Arial" panose="020B0604020202020204" pitchFamily="34" charset="0"/>
              </a:rPr>
              <a:t>Динамика средних цен на подержанные </a:t>
            </a:r>
            <a:r>
              <a:rPr lang="ru-RU" sz="1200" dirty="0">
                <a:solidFill>
                  <a:srgbClr val="0062AC"/>
                </a:solidFill>
              </a:rPr>
              <a:t>грузовые автомобили</a:t>
            </a:r>
            <a:r>
              <a:rPr lang="ru-RU" sz="1200" dirty="0">
                <a:solidFill>
                  <a:srgbClr val="0062AC"/>
                </a:solidFill>
                <a:cs typeface="Arial" panose="020B0604020202020204" pitchFamily="34" charset="0"/>
              </a:rPr>
              <a:t>, руб.</a:t>
            </a:r>
            <a:endParaRPr lang="ko-KR" altLang="en-US" sz="1200" dirty="0">
              <a:solidFill>
                <a:srgbClr val="0062AC"/>
              </a:solidFill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2" name="TextBox 11">
            <a:hlinkClick r:id="rId4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1234125" y="1777642"/>
            <a:ext cx="7411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12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Динамика средних цен на новые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грузовые автомобили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, руб.</a:t>
            </a:r>
            <a:endParaRPr lang="ko-KR" altLang="en-US" sz="1200" dirty="0">
              <a:solidFill>
                <a:schemeClr val="accent6">
                  <a:lumMod val="75000"/>
                </a:schemeClr>
              </a:solidFill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8C4DFF0-ECE3-4740-BCD5-22EC7D105B50}"/>
              </a:ext>
            </a:extLst>
          </p:cNvPr>
          <p:cNvSpPr/>
          <p:nvPr/>
        </p:nvSpPr>
        <p:spPr>
          <a:xfrm>
            <a:off x="5210174" y="6237858"/>
            <a:ext cx="351472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ru-RU" altLang="ko-KR" sz="900" i="1" dirty="0">
                <a:solidFill>
                  <a:prstClr val="black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Источник: НАПИ/</a:t>
            </a:r>
            <a:r>
              <a:rPr lang="en-US" altLang="ko-KR" sz="900" i="1" dirty="0">
                <a:solidFill>
                  <a:prstClr val="black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Russian Automotive Market Research</a:t>
            </a:r>
            <a:endParaRPr lang="ko-KR" altLang="en-US" sz="900" i="1" dirty="0">
              <a:solidFill>
                <a:prstClr val="black"/>
              </a:solidFill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4456" y="1994608"/>
            <a:ext cx="7730438" cy="201153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9303" y="4223475"/>
            <a:ext cx="7644544" cy="197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681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5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3444</TotalTime>
  <Words>109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맑은 고딕</vt:lpstr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414</cp:revision>
  <cp:lastPrinted>2021-12-17T09:54:00Z</cp:lastPrinted>
  <dcterms:created xsi:type="dcterms:W3CDTF">2017-01-10T10:06:35Z</dcterms:created>
  <dcterms:modified xsi:type="dcterms:W3CDTF">2022-07-18T09:04:23Z</dcterms:modified>
</cp:coreProperties>
</file>