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309" r:id="rId2"/>
    <p:sldId id="1310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7" autoAdjust="0"/>
  </p:normalViewPr>
  <p:slideViewPr>
    <p:cSldViewPr snapToGrid="0">
      <p:cViewPr>
        <p:scale>
          <a:sx n="100" d="100"/>
          <a:sy n="100" d="100"/>
        </p:scale>
        <p:origin x="1260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3798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B07BD-5873-4AFF-A483-E52833FDFF4F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B962E-3D0C-4E33-AA3E-2EBD23D462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126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B962E-3D0C-4E33-AA3E-2EBD23D462D4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233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B962E-3D0C-4E33-AA3E-2EBD23D462D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466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5A19D-54BD-4EDD-BAC5-400B896D3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4A693F-CDF0-46EE-8070-757783EB4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30AA9A-A164-43B2-AFA9-1BAC61935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99E511-57FF-4FA4-A255-D3452A226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61228-9637-416D-ACDF-BE2125A4D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622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A4D91-4EFD-4A4E-90A4-9DE613946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8004F5-BD38-4F76-8097-6622CE8ED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36BE2C-9074-4E4A-9A23-38891A16D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917498-5F6C-44F3-9EC7-22049DECA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BC905-896B-458D-91AD-6727E832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42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B5A624-313E-4451-A18B-088D088D83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58017D-6C19-4240-889C-523A1DA7A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D9BBA7-B01B-4F6C-A56C-E47E8B1E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75A6AC-1188-44BD-9C17-03BA00E52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631AD0-5A1E-4601-82F6-44B886DE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7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637A5-405B-401C-89F9-C696D2A88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3254B9-3EFB-44DC-9206-76BB0C53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5E8A2-22C1-45C8-8794-DDF72937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063B81-3C8E-4FF4-8F7E-DC5795C6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697837-07E0-489D-9899-3BD22A64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69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6F35ED-0801-467F-82AA-68658E641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615AC6-C79C-4E3F-8904-5DFBC6C02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D48163-061D-4BDA-BB2C-DC8A894A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FCC510-7ACE-4E93-8220-46330582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DC9218-F84C-487B-81B8-227515F4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301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09AA0-CC06-4EBC-9B36-613C7E09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811B3C-5E73-4E30-A1A2-D8B1295217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A9BD00-D6CC-4F8C-B813-2B6582CAD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B1F29E6-16D3-4F35-A50A-DBE1022C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8A52817-2F57-4AE1-870B-5FE223F9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1DCEED9-50D4-4EA6-87BE-F6C1722D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400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9923A0-FF42-4D2D-AD5D-35C7936AB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9CA457-2BAF-4E22-B71F-9623263F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D131286-897A-42EA-9126-B73049E1D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37195B-35A0-4A01-BA9E-D6EE64A1B9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F83B39-4DB3-4B9E-88F0-544EBEE5ED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F65DD5-F7B1-4034-A138-C8821360F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7D26709-23CA-4E76-B74A-C69E25EE6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833377-E5AC-46B3-AD8F-F2FCFCFB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18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98730-1B7C-4D84-AE5D-2CE306DB5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8FE426-A031-424A-B862-92500EB58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3185DDD-9FA3-41AD-95DB-5A7FCCAA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CE8886D-5809-4A70-B54D-4AA53D1C4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09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13513D-CA43-4F56-9FB7-B827452C7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D2740AB-B112-4971-91CC-79008930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FF39B7-1F37-4592-BD4D-91058C94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06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CDDB96-71C0-4ED3-9CA1-722AD38B2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95911D-1FDF-464A-B4B3-210BCA32E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200AEBA-4894-4CEB-87DD-AD34CAB68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491997-039B-4FF3-B51A-28BA3D0C0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AF69AD-4E82-4BDA-8EBA-D45489ABA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4093BA-FED1-4804-9D33-0F8F9AC61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70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40C08-DD83-471E-A118-A96D59813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A20F700-985F-479A-86BB-07CE093A3B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53FD57-2648-4D54-BB2A-020DD9F5C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48EB21-7BFF-4D4C-83A4-0C43EE1DA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9548F2-DB14-4161-8F98-872BFBBA5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3B7B7B-202D-492A-AE92-45174964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70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D4FD0A-D14D-439A-B9EA-5BBDAAA09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475082-B8A2-4E18-83EC-2800E3A70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C8859B-B172-4BA2-A207-AF1665D94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99870-CBD3-4767-908D-E417636B3A4B}" type="datetimeFigureOut">
              <a:rPr lang="ru-RU" smtClean="0"/>
              <a:t>12.04.2022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741204-FE5D-4429-AD6F-8B886C183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A333C2-D187-4C4C-BD81-FBF9AFCBD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56A16-474F-4145-ADBC-AF1D45B13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01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avtomobilnaya-statistika/avtomobilnaya-statistika/" TargetMode="Externa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apinfo.ru/services/avtomobilnaya-statistika/avtomobilnaya-statistika/" TargetMode="Externa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8515928" y="6611823"/>
            <a:ext cx="32562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AAA399-6558-2C4B-9CCE-C4363CD26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805" y="137097"/>
            <a:ext cx="854245" cy="568233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CA1983C-8702-1342-B85B-1F3884FE5F78}"/>
              </a:ext>
            </a:extLst>
          </p:cNvPr>
          <p:cNvCxnSpPr>
            <a:cxnSpLocks/>
          </p:cNvCxnSpPr>
          <p:nvPr/>
        </p:nvCxnSpPr>
        <p:spPr>
          <a:xfrm flipH="1">
            <a:off x="511678" y="6479129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1D7197-610C-9C43-ADCD-0107708EA125}"/>
              </a:ext>
            </a:extLst>
          </p:cNvPr>
          <p:cNvCxnSpPr>
            <a:cxnSpLocks/>
          </p:cNvCxnSpPr>
          <p:nvPr/>
        </p:nvCxnSpPr>
        <p:spPr>
          <a:xfrm flipH="1" flipV="1">
            <a:off x="511678" y="758317"/>
            <a:ext cx="11183017" cy="2774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273076"/>
              </p:ext>
            </p:extLst>
          </p:nvPr>
        </p:nvGraphicFramePr>
        <p:xfrm>
          <a:off x="1411914" y="2000396"/>
          <a:ext cx="9575445" cy="4140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7825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406991063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668250909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760536105"/>
                    </a:ext>
                  </a:extLst>
                </a:gridCol>
                <a:gridCol w="1321270">
                  <a:extLst>
                    <a:ext uri="{9D8B030D-6E8A-4147-A177-3AD203B41FA5}">
                      <a16:colId xmlns:a16="http://schemas.microsoft.com/office/drawing/2014/main" val="2255823725"/>
                    </a:ext>
                  </a:extLst>
                </a:gridCol>
              </a:tblGrid>
              <a:tr h="50796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Регион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Март 2022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ед.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2022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ед.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Динамика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март 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Март 2022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</a:t>
                      </a:r>
                      <a:endParaRPr lang="ru-RU" sz="10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2022, доля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Динамика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март </a:t>
                      </a:r>
                      <a:r>
                        <a:rPr lang="ru-RU" sz="10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b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10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</a:t>
                      </a:r>
                      <a:r>
                        <a:rPr lang="ru-RU" sz="10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г. Москва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14,7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15,9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-7,8%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3099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Московская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-31,9%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9,3%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-1,5%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г. Санкт-Петербург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-28,4%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Краснодарский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-21,1%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4,5%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Республика Татарстан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-34,4%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3,3%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-0,8%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Самарская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-19,9%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30995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Свердловская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-23,7%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-23,6%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Ростовская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-26,7%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830315952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Нижегородская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-20,4%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23395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Итого ТОР-10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43,4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55,3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-21,5%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53,1%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54,9%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826138268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38,4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45,5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-15,6%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46,9%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45,1%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1,8%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837093601"/>
                  </a:ext>
                </a:extLst>
              </a:tr>
              <a:tr h="27383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Всего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81,8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-18,8%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/>
                </a:tc>
                <a:extLst>
                  <a:ext uri="{0D108BD9-81ED-4DB2-BD59-A6C34878D82A}">
                    <a16:rowId xmlns:a16="http://schemas.microsoft.com/office/drawing/2014/main" val="349292000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410511" y="1659473"/>
            <a:ext cx="9552561" cy="25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Продажи новых легковых автомобилей, ТОР-10 регионов, в марте-феврале 2022 г. </a:t>
            </a:r>
            <a:endParaRPr lang="ru-RU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15512" y="730378"/>
            <a:ext cx="10678258" cy="819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данным Russian Automotive Market Research, в марте 2022 г. было реализовано на 0,4% меньше 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новых легковых автомобилей</a:t>
            </a:r>
            <a:r>
              <a:rPr lang="ru-RU" sz="105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чем в январе, который традиционно является месяцем низких продаж. По сравнению с февралем 2022 г. рынок новых легковых автомобилей в марте снизился на 18,8%. На фоне падения продаж выросла доля Москвы, в марте в столице было продано 18% всех новых легковых автомобилей.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E0D87D-6452-41CB-8EE8-4BD8520AB6B1}"/>
              </a:ext>
            </a:extLst>
          </p:cNvPr>
          <p:cNvSpPr txBox="1"/>
          <p:nvPr/>
        </p:nvSpPr>
        <p:spPr>
          <a:xfrm>
            <a:off x="5741377" y="381282"/>
            <a:ext cx="595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solidFill>
                  <a:srgbClr val="C00000"/>
                </a:solidFill>
              </a:rPr>
              <a:t>Почти пятая часть автомобилей реализована в Москве</a:t>
            </a:r>
          </a:p>
        </p:txBody>
      </p:sp>
    </p:spTree>
    <p:extLst>
      <p:ext uri="{BB962C8B-B14F-4D97-AF65-F5344CB8AC3E}">
        <p14:creationId xmlns:p14="http://schemas.microsoft.com/office/powerpoint/2010/main" val="3706472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8515928" y="6611823"/>
            <a:ext cx="325626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Источник: </a:t>
            </a:r>
            <a:r>
              <a:rPr lang="en-US" altLang="ko-KR" sz="9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AAA399-6558-2C4B-9CCE-C4363CD26C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805" y="137097"/>
            <a:ext cx="854245" cy="568233"/>
          </a:xfrm>
          <a:prstGeom prst="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9CA1983C-8702-1342-B85B-1F3884FE5F78}"/>
              </a:ext>
            </a:extLst>
          </p:cNvPr>
          <p:cNvCxnSpPr>
            <a:cxnSpLocks/>
          </p:cNvCxnSpPr>
          <p:nvPr/>
        </p:nvCxnSpPr>
        <p:spPr>
          <a:xfrm flipH="1">
            <a:off x="511678" y="6479129"/>
            <a:ext cx="1115583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DA1D7197-610C-9C43-ADCD-0107708EA125}"/>
              </a:ext>
            </a:extLst>
          </p:cNvPr>
          <p:cNvCxnSpPr>
            <a:cxnSpLocks/>
          </p:cNvCxnSpPr>
          <p:nvPr/>
        </p:nvCxnSpPr>
        <p:spPr>
          <a:xfrm flipH="1" flipV="1">
            <a:off x="511678" y="758317"/>
            <a:ext cx="11183017" cy="2774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637725"/>
              </p:ext>
            </p:extLst>
          </p:nvPr>
        </p:nvGraphicFramePr>
        <p:xfrm>
          <a:off x="1009650" y="2000396"/>
          <a:ext cx="5381625" cy="3456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479">
                  <a:extLst>
                    <a:ext uri="{9D8B030D-6E8A-4147-A177-3AD203B41FA5}">
                      <a16:colId xmlns:a16="http://schemas.microsoft.com/office/drawing/2014/main" val="1302060988"/>
                    </a:ext>
                  </a:extLst>
                </a:gridCol>
                <a:gridCol w="620904">
                  <a:extLst>
                    <a:ext uri="{9D8B030D-6E8A-4147-A177-3AD203B41FA5}">
                      <a16:colId xmlns:a16="http://schemas.microsoft.com/office/drawing/2014/main" val="1815078990"/>
                    </a:ext>
                  </a:extLst>
                </a:gridCol>
                <a:gridCol w="620904">
                  <a:extLst>
                    <a:ext uri="{9D8B030D-6E8A-4147-A177-3AD203B41FA5}">
                      <a16:colId xmlns:a16="http://schemas.microsoft.com/office/drawing/2014/main" val="4274268564"/>
                    </a:ext>
                  </a:extLst>
                </a:gridCol>
                <a:gridCol w="673863">
                  <a:extLst>
                    <a:ext uri="{9D8B030D-6E8A-4147-A177-3AD203B41FA5}">
                      <a16:colId xmlns:a16="http://schemas.microsoft.com/office/drawing/2014/main" val="2406991063"/>
                    </a:ext>
                  </a:extLst>
                </a:gridCol>
                <a:gridCol w="567945">
                  <a:extLst>
                    <a:ext uri="{9D8B030D-6E8A-4147-A177-3AD203B41FA5}">
                      <a16:colId xmlns:a16="http://schemas.microsoft.com/office/drawing/2014/main" val="2668250909"/>
                    </a:ext>
                  </a:extLst>
                </a:gridCol>
                <a:gridCol w="620904">
                  <a:extLst>
                    <a:ext uri="{9D8B030D-6E8A-4147-A177-3AD203B41FA5}">
                      <a16:colId xmlns:a16="http://schemas.microsoft.com/office/drawing/2014/main" val="2760536105"/>
                    </a:ext>
                  </a:extLst>
                </a:gridCol>
                <a:gridCol w="706626">
                  <a:extLst>
                    <a:ext uri="{9D8B030D-6E8A-4147-A177-3AD203B41FA5}">
                      <a16:colId xmlns:a16="http://schemas.microsoft.com/office/drawing/2014/main" val="2255823725"/>
                    </a:ext>
                  </a:extLst>
                </a:gridCol>
              </a:tblGrid>
              <a:tr h="616723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Регион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Март 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ед.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2022</a:t>
                      </a:r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тыс</a:t>
                      </a:r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ед.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Динамика, март </a:t>
                      </a:r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</a:t>
                      </a:r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Март 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</a:t>
                      </a:r>
                      <a:endParaRPr lang="ru-RU" sz="8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</a:t>
                      </a:r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</a:t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доля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Динамика, март </a:t>
                      </a:r>
                      <a:r>
                        <a:rPr lang="ru-RU" sz="800" b="1" i="0" u="none" strike="noStrike" kern="120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b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ru-RU" sz="800" b="1" i="0" u="none" strike="noStrike" kern="120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февраль </a:t>
                      </a:r>
                      <a:r>
                        <a:rPr lang="ru-RU" sz="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857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95155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г. Москва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14,7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15,9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-7,8%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15,8%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761204573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Московская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-31,9%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9,3%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-1,5%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097981882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г. Санкт-Петербург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5,5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7,7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-28,4%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-0,9%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464976601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Краснодарский край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-21,1%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4,5%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652885956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Республика Татарстан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2,7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4,1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-34,4%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3,3%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-0,8%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920495142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Самарская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3,0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-19,9%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053660435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Свердловская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-23,7%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4024477840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Республика Башкортостан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2,2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-23,6%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538082745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Ростовская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-26,7%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830315952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Нижегородская область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-20,4%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928523395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Итого ТОР-10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43,4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55,3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-21,5%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53,1%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54,9%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826138268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Другие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38,4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45,5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-15,6%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46,9%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45,1%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1,8%</a:t>
                      </a: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837093601"/>
                  </a:ext>
                </a:extLst>
              </a:tr>
              <a:tr h="218406">
                <a:tc>
                  <a:txBody>
                    <a:bodyPr/>
                    <a:lstStyle/>
                    <a:p>
                      <a:pPr marL="0" indent="85725" algn="l" defTabSz="914400" rtl="0" eaLnBrk="1" fontAlgn="b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81,8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100,8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-18,8%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1" i="0" u="none" strike="noStrike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85725" marR="9525" marT="9525" marB="0" anchor="b"/>
                </a:tc>
                <a:extLst>
                  <a:ext uri="{0D108BD9-81ED-4DB2-BD59-A6C34878D82A}">
                    <a16:rowId xmlns:a16="http://schemas.microsoft.com/office/drawing/2014/main" val="3492920009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884145" y="1545521"/>
            <a:ext cx="3681176" cy="383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ru-RU" sz="1050" b="1" dirty="0"/>
              <a:t>Продажи новых легковых автомобилей, ТОР-10 регионов</a:t>
            </a:r>
            <a:r>
              <a:rPr lang="ru-RU" sz="1050" b="1"/>
              <a:t>, </a:t>
            </a:r>
            <a:r>
              <a:rPr lang="ru-RU" sz="1050" b="1" smtClean="0"/>
              <a:t>март-февраль </a:t>
            </a:r>
            <a:r>
              <a:rPr lang="ru-RU" sz="1050" b="1" dirty="0"/>
              <a:t>2022 г. </a:t>
            </a:r>
            <a:endParaRPr lang="ru-RU" sz="1050" b="1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15512" y="730378"/>
            <a:ext cx="10678258" cy="854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>
              <a:lnSpc>
                <a:spcPct val="150000"/>
              </a:lnSpc>
              <a:spcAft>
                <a:spcPts val="600"/>
              </a:spcAft>
            </a:pP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Согласно данным Russian Automotive Market Research, в марте 2022 г. было реализовано на 0,4% меньше 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новых легковых автомобилей</a:t>
            </a:r>
            <a:r>
              <a:rPr lang="ru-RU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чем в январе, который традиционно является месяцем низких продаж. По сравнению с февралем 2022 г. рынок новых легковых автомобилей в марте снизился на 18,8%. На фоне падения продаж выросла доля Москвы, в марте в столице было продано 18% всех новых легковых автомобилей.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E0D87D-6452-41CB-8EE8-4BD8520AB6B1}"/>
              </a:ext>
            </a:extLst>
          </p:cNvPr>
          <p:cNvSpPr txBox="1"/>
          <p:nvPr/>
        </p:nvSpPr>
        <p:spPr>
          <a:xfrm>
            <a:off x="5741377" y="381282"/>
            <a:ext cx="5957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>
                <a:solidFill>
                  <a:srgbClr val="C00000"/>
                </a:solidFill>
              </a:rPr>
              <a:t>Почти пятая часть автомобилей реализована в Москве</a:t>
            </a:r>
          </a:p>
        </p:txBody>
      </p:sp>
    </p:spTree>
    <p:extLst>
      <p:ext uri="{BB962C8B-B14F-4D97-AF65-F5344CB8AC3E}">
        <p14:creationId xmlns:p14="http://schemas.microsoft.com/office/powerpoint/2010/main" val="670452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582</Words>
  <Application>Microsoft Office PowerPoint</Application>
  <PresentationFormat>Широкоэкранный</PresentationFormat>
  <Paragraphs>204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맑은 고딕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Арабаджи Татьяна В</dc:creator>
  <cp:lastModifiedBy>Болушева Ольга Александровна</cp:lastModifiedBy>
  <cp:revision>53</cp:revision>
  <dcterms:created xsi:type="dcterms:W3CDTF">2022-03-22T06:10:22Z</dcterms:created>
  <dcterms:modified xsi:type="dcterms:W3CDTF">2022-04-12T10:17:04Z</dcterms:modified>
</cp:coreProperties>
</file>