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A564"/>
    <a:srgbClr val="00A29E"/>
    <a:srgbClr val="00827F"/>
    <a:srgbClr val="005696"/>
    <a:srgbClr val="E20000"/>
    <a:srgbClr val="96A5BC"/>
    <a:srgbClr val="EAE6D4"/>
    <a:srgbClr val="EAE6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>
        <p:scale>
          <a:sx n="106" d="100"/>
          <a:sy n="106" d="100"/>
        </p:scale>
        <p:origin x="125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A4515D-8D48-409C-B5D2-30835B3C40CE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BD034F-08BA-431A-BD75-300AA84CE9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208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997879-28FF-4FF8-8DC9-70710E0986A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185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apinfo.ru/services/avtomobilnaya-statistika/park-avtomobilej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85875" y="715893"/>
            <a:ext cx="7858125" cy="1304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Согласно данным НАПИ в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парке автобусов* на 01.07.2022 г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ru-RU" sz="105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долю электробусов и автобусов, использующих СПГ, приходится по 0,13%. Основной объем электробусов закупает Москва, большую часть автобусов на СПГ -  Санкт-Петербург.  В течении 2022 года в северную столицу должно быть поставлено порядка 2,4 тыс. автобусов на СПГ</a:t>
            </a:r>
            <a:r>
              <a:rPr lang="ru-RU" sz="105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05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1050" smtClean="0">
                <a:latin typeface="Arial" panose="020B0604020202020204" pitchFamily="34" charset="0"/>
                <a:cs typeface="Arial" panose="020B0604020202020204" pitchFamily="34" charset="0"/>
              </a:rPr>
              <a:t>Москва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в 2022 г.  планирует закупить 420 электробусов.  Подавляющее же количество  автобусов в России (864 тыс. шт.) использует традиционное автомобильное топливо  - бензин или дизель.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1271B69-AA02-4C44-AB0D-F9DA999B9A06}"/>
              </a:ext>
            </a:extLst>
          </p:cNvPr>
          <p:cNvSpPr txBox="1">
            <a:spLocks/>
          </p:cNvSpPr>
          <p:nvPr/>
        </p:nvSpPr>
        <p:spPr>
          <a:xfrm>
            <a:off x="8726809" y="1039885"/>
            <a:ext cx="293571" cy="14661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2E1CF2F-19B6-4B01-91BB-CDBA096AD5BE}" type="slidenum">
              <a:rPr lang="en-US" sz="75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1</a:t>
            </a:fld>
            <a:endParaRPr lang="en-US" sz="75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1522436" y="2020096"/>
            <a:ext cx="7204373" cy="612102"/>
            <a:chOff x="1627026" y="2124790"/>
            <a:chExt cx="7204373" cy="612102"/>
          </a:xfrm>
        </p:grpSpPr>
        <p:sp>
          <p:nvSpPr>
            <p:cNvPr id="11" name="Заголовок 1"/>
            <p:cNvSpPr txBox="1">
              <a:spLocks/>
            </p:cNvSpPr>
            <p:nvPr/>
          </p:nvSpPr>
          <p:spPr>
            <a:xfrm>
              <a:off x="3253223" y="2124790"/>
              <a:ext cx="3536538" cy="323055"/>
            </a:xfrm>
            <a:prstGeom prst="rect">
              <a:avLst/>
            </a:prstGeom>
          </p:spPr>
          <p:txBody>
            <a:bodyPr vert="horz" lIns="68580" tIns="34290" rIns="68580" bIns="3429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ru-RU" sz="1600" dirty="0">
                  <a:solidFill>
                    <a:srgbClr val="00B050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b="1" dirty="0">
                  <a:latin typeface="+mn-lt"/>
                  <a:ea typeface="+mn-ea"/>
                  <a:cs typeface="+mn-cs"/>
                </a:rPr>
                <a:t>П</a:t>
              </a:r>
              <a:r>
                <a:rPr lang="ru-RU" altLang="ru-RU" sz="1400" b="1" dirty="0">
                  <a:latin typeface="+mn-lt"/>
                  <a:ea typeface="+mn-ea"/>
                  <a:cs typeface="+mn-cs"/>
                </a:rPr>
                <a:t>арк* автобусов по типу двигателя</a:t>
              </a:r>
            </a:p>
          </p:txBody>
        </p:sp>
        <p:sp>
          <p:nvSpPr>
            <p:cNvPr id="24" name="Прямоугольник 23">
              <a:extLst>
                <a:ext uri="{FF2B5EF4-FFF2-40B4-BE49-F238E27FC236}">
                  <a16:creationId xmlns:a16="http://schemas.microsoft.com/office/drawing/2014/main" id="{7FB68C55-D291-9542-BCDE-A1333647D1D8}"/>
                </a:ext>
              </a:extLst>
            </p:cNvPr>
            <p:cNvSpPr/>
            <p:nvPr/>
          </p:nvSpPr>
          <p:spPr>
            <a:xfrm>
              <a:off x="5447714" y="2459893"/>
              <a:ext cx="3383685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200" b="1" dirty="0">
                  <a:latin typeface="Arial" panose="020B0604020202020204" pitchFamily="34" charset="0"/>
                  <a:ea typeface="Calibri" panose="020F0502020204030204" pitchFamily="34" charset="0"/>
                </a:rPr>
                <a:t>Структура парка </a:t>
              </a:r>
              <a:endParaRPr lang="ru-RU" sz="1200" b="1" dirty="0"/>
            </a:p>
          </p:txBody>
        </p:sp>
        <p:sp>
          <p:nvSpPr>
            <p:cNvPr id="25" name="Прямоугольник 24">
              <a:extLst>
                <a:ext uri="{FF2B5EF4-FFF2-40B4-BE49-F238E27FC236}">
                  <a16:creationId xmlns:a16="http://schemas.microsoft.com/office/drawing/2014/main" id="{11706AC9-A6C7-614E-A1BF-D5256D682F30}"/>
                </a:ext>
              </a:extLst>
            </p:cNvPr>
            <p:cNvSpPr/>
            <p:nvPr/>
          </p:nvSpPr>
          <p:spPr>
            <a:xfrm>
              <a:off x="1627026" y="2453585"/>
              <a:ext cx="3252394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200" b="1" dirty="0">
                  <a:latin typeface="Arial" panose="020B0604020202020204" pitchFamily="34" charset="0"/>
                  <a:ea typeface="Calibri" panose="020F0502020204030204" pitchFamily="34" charset="0"/>
                </a:rPr>
                <a:t>Парк, тыс. шт.</a:t>
              </a:r>
              <a:endParaRPr lang="ru-RU" sz="1200" b="1" dirty="0"/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808508" y="6225781"/>
            <a:ext cx="1131880" cy="230832"/>
            <a:chOff x="496639" y="6248775"/>
            <a:chExt cx="1191472" cy="170944"/>
          </a:xfrm>
        </p:grpSpPr>
        <p:cxnSp>
          <p:nvCxnSpPr>
            <p:cNvPr id="31" name="Прямая соединительная линия 30">
              <a:extLst>
                <a:ext uri="{FF2B5EF4-FFF2-40B4-BE49-F238E27FC236}">
                  <a16:creationId xmlns:a16="http://schemas.microsoft.com/office/drawing/2014/main" id="{CB6D8D72-176B-8245-9496-423AAA517505}"/>
                </a:ext>
              </a:extLst>
            </p:cNvPr>
            <p:cNvCxnSpPr/>
            <p:nvPr/>
          </p:nvCxnSpPr>
          <p:spPr>
            <a:xfrm>
              <a:off x="575691" y="6257564"/>
              <a:ext cx="75115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04500CE7-F72D-1540-9A82-98928933652F}"/>
                </a:ext>
              </a:extLst>
            </p:cNvPr>
            <p:cNvSpPr txBox="1"/>
            <p:nvPr/>
          </p:nvSpPr>
          <p:spPr>
            <a:xfrm>
              <a:off x="496639" y="6248775"/>
              <a:ext cx="1191472" cy="170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900" dirty="0">
                  <a:latin typeface="Arial" panose="020B0604020202020204" pitchFamily="34" charset="0"/>
                  <a:cs typeface="Arial" panose="020B0604020202020204" pitchFamily="34" charset="0"/>
                </a:rPr>
                <a:t>* С учетом </a:t>
              </a:r>
              <a:r>
                <a:rPr lang="en-US" sz="900" dirty="0">
                  <a:latin typeface="Arial" panose="020B0604020202020204" pitchFamily="34" charset="0"/>
                  <a:cs typeface="Arial" panose="020B0604020202020204" pitchFamily="34" charset="0"/>
                </a:rPr>
                <a:t>LCV</a:t>
              </a:r>
              <a:endParaRPr lang="ru-RU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4649201" y="6353245"/>
            <a:ext cx="431720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i="1" dirty="0">
                <a:latin typeface="Arial" panose="020B0604020202020204" pitchFamily="34" charset="0"/>
                <a:cs typeface="Arial" panose="020B0604020202020204" pitchFamily="34" charset="0"/>
              </a:rPr>
              <a:t>Источник: НАПИ (Национальное Агентство Промышленной </a:t>
            </a:r>
            <a:r>
              <a:rPr lang="ru-RU" sz="900" i="1">
                <a:latin typeface="Arial" panose="020B0604020202020204" pitchFamily="34" charset="0"/>
                <a:cs typeface="Arial" panose="020B0604020202020204" pitchFamily="34" charset="0"/>
              </a:rPr>
              <a:t>Информации</a:t>
            </a:r>
            <a:r>
              <a:rPr lang="ru-RU" sz="900" i="1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9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1719840" y="303204"/>
            <a:ext cx="72465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Питерские </a:t>
            </a:r>
            <a:r>
              <a:rPr lang="ru-RU" sz="1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автобусы на СПГ  против московских электробусов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4448" y="2632198"/>
            <a:ext cx="7110094" cy="3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1603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</TotalTime>
  <Words>124</Words>
  <Application>Microsoft Office PowerPoint</Application>
  <PresentationFormat>Экран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22</cp:revision>
  <cp:lastPrinted>2022-11-11T07:20:35Z</cp:lastPrinted>
  <dcterms:created xsi:type="dcterms:W3CDTF">2022-08-09T13:01:09Z</dcterms:created>
  <dcterms:modified xsi:type="dcterms:W3CDTF">2022-11-11T08:02:11Z</dcterms:modified>
</cp:coreProperties>
</file>