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660066"/>
    <a:srgbClr val="C0504D"/>
    <a:srgbClr val="FFFFFF"/>
    <a:srgbClr val="FABE00"/>
    <a:srgbClr val="404040"/>
    <a:srgbClr val="FDC169"/>
    <a:srgbClr val="F7CB29"/>
    <a:srgbClr val="FFCA21"/>
    <a:srgbClr val="09AF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102" d="100"/>
          <a:sy n="102" d="100"/>
        </p:scale>
        <p:origin x="1195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348483" y="153871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/>
              <a:t>Новые прицепы подорожали на 21%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256537" y="621701"/>
            <a:ext cx="7670799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spcAft>
                <a:spcPts val="600"/>
              </a:spcAft>
            </a:pPr>
            <a:r>
              <a:rPr lang="ru-RU" sz="1100" dirty="0">
                <a:solidFill>
                  <a:srgbClr val="212121"/>
                </a:solidFill>
                <a:latin typeface="Arial" panose="020B0604020202020204" pitchFamily="34" charset="0"/>
              </a:rPr>
              <a:t>Агентство </a:t>
            </a:r>
            <a:r>
              <a:rPr lang="ru-RU" sz="1100" dirty="0" err="1">
                <a:solidFill>
                  <a:srgbClr val="212121"/>
                </a:solidFill>
                <a:latin typeface="Arial" panose="020B0604020202020204" pitchFamily="34" charset="0"/>
              </a:rPr>
              <a:t>Russian</a:t>
            </a:r>
            <a:r>
              <a:rPr lang="ru-RU" sz="1100" dirty="0">
                <a:solidFill>
                  <a:srgbClr val="212121"/>
                </a:solidFill>
                <a:latin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rgbClr val="212121"/>
                </a:solidFill>
                <a:latin typeface="Arial" panose="020B0604020202020204" pitchFamily="34" charset="0"/>
              </a:rPr>
              <a:t>Automotive</a:t>
            </a:r>
            <a:r>
              <a:rPr lang="ru-RU" sz="1100" dirty="0">
                <a:solidFill>
                  <a:srgbClr val="212121"/>
                </a:solidFill>
                <a:latin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rgbClr val="212121"/>
                </a:solidFill>
                <a:latin typeface="Arial" panose="020B0604020202020204" pitchFamily="34" charset="0"/>
              </a:rPr>
              <a:t>Market</a:t>
            </a:r>
            <a:r>
              <a:rPr lang="ru-RU" sz="1100" dirty="0">
                <a:solidFill>
                  <a:srgbClr val="212121"/>
                </a:solidFill>
                <a:latin typeface="Arial" panose="020B0604020202020204" pitchFamily="34" charset="0"/>
              </a:rPr>
              <a:t> </a:t>
            </a:r>
            <a:r>
              <a:rPr lang="ru-RU" sz="1100" dirty="0" err="1">
                <a:solidFill>
                  <a:srgbClr val="212121"/>
                </a:solidFill>
                <a:latin typeface="Arial" panose="020B0604020202020204" pitchFamily="34" charset="0"/>
              </a:rPr>
              <a:t>Research</a:t>
            </a:r>
            <a:r>
              <a:rPr lang="ru-RU" sz="1100" dirty="0">
                <a:solidFill>
                  <a:srgbClr val="212121"/>
                </a:solidFill>
                <a:latin typeface="Arial" panose="020B0604020202020204" pitchFamily="34" charset="0"/>
              </a:rPr>
              <a:t> провело анализ средних цен на новые и подержанные прицепы с 4 квартала 2020 г. по 4 квартал 2021 г.</a:t>
            </a:r>
          </a:p>
          <a:p>
            <a:pPr algn="just" fontAlgn="t">
              <a:spcAft>
                <a:spcPts val="600"/>
              </a:spcAft>
            </a:pPr>
            <a:r>
              <a:rPr lang="ru-RU" sz="1100" dirty="0"/>
              <a:t>Согласно данным </a:t>
            </a:r>
            <a:r>
              <a:rPr lang="en-US" sz="1100" dirty="0"/>
              <a:t>RAMR</a:t>
            </a:r>
            <a:r>
              <a:rPr lang="ru-RU" sz="1100" dirty="0"/>
              <a:t>, за последний год новые прицепы* в среднем подорожали на 21%, цены на подержанные прицепы выросли в среднем на 19%.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78130" y="1816838"/>
            <a:ext cx="338674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/>
              <a:t>Динамика средних цен </a:t>
            </a:r>
            <a:r>
              <a:rPr lang="ru-RU" sz="1050" b="1" dirty="0" smtClean="0"/>
              <a:t/>
            </a:r>
            <a:br>
              <a:rPr lang="ru-RU" sz="1050" b="1" dirty="0" smtClean="0"/>
            </a:br>
            <a:r>
              <a:rPr lang="ru-RU" sz="1050" b="1" dirty="0" smtClean="0"/>
              <a:t>на </a:t>
            </a:r>
            <a:r>
              <a:rPr lang="ru-RU" sz="1050" b="1" dirty="0"/>
              <a:t>новые и подержанные прицепы, </a:t>
            </a:r>
            <a:r>
              <a:rPr lang="ru-RU" sz="1050" b="1" dirty="0" smtClean="0"/>
              <a:t/>
            </a:r>
            <a:br>
              <a:rPr lang="ru-RU" sz="1050" b="1" dirty="0" smtClean="0"/>
            </a:br>
            <a:r>
              <a:rPr lang="ru-RU" sz="1050" b="1" dirty="0" smtClean="0"/>
              <a:t>млн </a:t>
            </a:r>
            <a:r>
              <a:rPr lang="ru-RU" sz="1050" b="1" dirty="0"/>
              <a:t>руб.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5F2F2CF-42B2-418E-B0D3-DED67047A40E}"/>
              </a:ext>
            </a:extLst>
          </p:cNvPr>
          <p:cNvSpPr txBox="1"/>
          <p:nvPr/>
        </p:nvSpPr>
        <p:spPr>
          <a:xfrm>
            <a:off x="4536120" y="1812986"/>
            <a:ext cx="4299271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/>
              <a:t>Динамика средних цен </a:t>
            </a:r>
            <a:r>
              <a:rPr lang="ru-RU" sz="1050" b="1" dirty="0" smtClean="0"/>
              <a:t/>
            </a:r>
            <a:br>
              <a:rPr lang="ru-RU" sz="1050" b="1" dirty="0" smtClean="0"/>
            </a:br>
            <a:r>
              <a:rPr lang="ru-RU" sz="1050" b="1" dirty="0" smtClean="0"/>
              <a:t>на новые самосвальные </a:t>
            </a:r>
            <a:r>
              <a:rPr lang="ru-RU" sz="1050" b="1" dirty="0"/>
              <a:t>прицепы, </a:t>
            </a:r>
            <a:r>
              <a:rPr lang="ru-RU" sz="1050" b="1" dirty="0" smtClean="0"/>
              <a:t/>
            </a:r>
            <a:br>
              <a:rPr lang="ru-RU" sz="1050" b="1" dirty="0" smtClean="0"/>
            </a:br>
            <a:r>
              <a:rPr lang="ru-RU" sz="1050" b="1" dirty="0" smtClean="0"/>
              <a:t>млн </a:t>
            </a:r>
            <a:r>
              <a:rPr lang="ru-RU" sz="1050" b="1" dirty="0"/>
              <a:t>руб.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30A3A2A-030F-461F-B071-ACB4CDD7AE5D}"/>
              </a:ext>
            </a:extLst>
          </p:cNvPr>
          <p:cNvSpPr txBox="1"/>
          <p:nvPr/>
        </p:nvSpPr>
        <p:spPr>
          <a:xfrm>
            <a:off x="336017" y="6000400"/>
            <a:ext cx="4948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i="1" dirty="0"/>
              <a:t>*</a:t>
            </a:r>
            <a:r>
              <a:rPr lang="ru-RU" sz="900" i="1" dirty="0" err="1"/>
              <a:t>Тентованный</a:t>
            </a:r>
            <a:r>
              <a:rPr lang="ru-RU" sz="900" i="1" dirty="0"/>
              <a:t>, рефрижератор, бортовой, самосвальный, цистерна, тяжеловоз, фургон изотермический, контейнеровоз, </a:t>
            </a:r>
            <a:r>
              <a:rPr lang="ru-RU" sz="900" i="1" dirty="0" err="1"/>
              <a:t>сортиментовоз</a:t>
            </a:r>
            <a:endParaRPr lang="ru-RU" sz="900" i="1" dirty="0"/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DD0B2A6D-A0C4-40E0-AAC6-FFE540DBD3D7}"/>
              </a:ext>
            </a:extLst>
          </p:cNvPr>
          <p:cNvCxnSpPr/>
          <p:nvPr/>
        </p:nvCxnSpPr>
        <p:spPr>
          <a:xfrm>
            <a:off x="537708" y="5891265"/>
            <a:ext cx="2480741" cy="0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276" y="2390067"/>
            <a:ext cx="3704844" cy="326136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8994" y="2456395"/>
            <a:ext cx="4573524" cy="3262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118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2820</TotalTime>
  <Words>105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ＭＳ Ｐゴシック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79030</cp:lastModifiedBy>
  <cp:revision>321</cp:revision>
  <cp:lastPrinted>2021-11-08T08:11:56Z</cp:lastPrinted>
  <dcterms:created xsi:type="dcterms:W3CDTF">2017-01-10T10:06:35Z</dcterms:created>
  <dcterms:modified xsi:type="dcterms:W3CDTF">2022-02-18T08:28:45Z</dcterms:modified>
</cp:coreProperties>
</file>