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519" r:id="rId2"/>
    <p:sldId id="1520" r:id="rId3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29" autoAdjust="0"/>
    <p:restoredTop sz="94660"/>
  </p:normalViewPr>
  <p:slideViewPr>
    <p:cSldViewPr snapToGrid="0">
      <p:cViewPr>
        <p:scale>
          <a:sx n="100" d="100"/>
          <a:sy n="100" d="100"/>
        </p:scale>
        <p:origin x="113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685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738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06.07.2026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it-resheniya-po-analizu-avtomobilnogo-rynka/dv-tco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2282386" y="154119"/>
            <a:ext cx="9455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На сколько подорожало владение легковыми и грузовыми авто после повышения цен на топливо</a:t>
            </a:r>
            <a:endParaRPr lang="en-US" sz="16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56045" y="557105"/>
            <a:ext cx="616653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Маркетинговое агентство НАПИ рассчитало стоимость владения* легковым и грузовым автомобилем в Москве до и после повышения цен на топливо.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Расчет выполнен </a:t>
            </a:r>
            <a:r>
              <a:rPr lang="ru-RU" sz="1200" dirty="0">
                <a:latin typeface="+mj-lt"/>
              </a:rPr>
              <a:t>с использованием </a:t>
            </a:r>
            <a:r>
              <a:rPr lang="ru-RU" sz="1200" dirty="0">
                <a:latin typeface="+mj-lt"/>
                <a:hlinkClick r:id="rId5"/>
              </a:rPr>
              <a:t>онлайн калькулятора</a:t>
            </a:r>
            <a:r>
              <a:rPr lang="en-US" sz="1200" dirty="0">
                <a:latin typeface="+mj-lt"/>
                <a:hlinkClick r:id="rId5"/>
              </a:rPr>
              <a:t> </a:t>
            </a:r>
            <a:r>
              <a:rPr lang="ru-RU" sz="1200" dirty="0">
                <a:latin typeface="+mj-lt"/>
                <a:hlinkClick r:id="rId5"/>
              </a:rPr>
              <a:t>стоимости владения </a:t>
            </a:r>
            <a:r>
              <a:rPr lang="en-US" sz="1200" dirty="0">
                <a:latin typeface="+mj-lt"/>
                <a:hlinkClick r:id="rId5"/>
              </a:rPr>
              <a:t>DV – TCO</a:t>
            </a:r>
            <a:r>
              <a:rPr lang="ru-RU" sz="1200" dirty="0">
                <a:latin typeface="+mj-lt"/>
                <a:hlinkClick r:id="rId5"/>
              </a:rPr>
              <a:t>.</a:t>
            </a:r>
            <a:endParaRPr lang="ru-RU" sz="1200" dirty="0">
              <a:latin typeface="+mj-lt"/>
            </a:endParaRP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b="1" dirty="0">
                <a:latin typeface="+mj-lt"/>
              </a:rPr>
              <a:t>Легковой автомобиль – </a:t>
            </a:r>
            <a:r>
              <a:rPr lang="en-US" sz="1200" b="1" dirty="0">
                <a:latin typeface="+mj-lt"/>
              </a:rPr>
              <a:t>LADA GRANTA Classic</a:t>
            </a:r>
            <a:endParaRPr lang="ru-RU" sz="1200" b="1" dirty="0">
              <a:solidFill>
                <a:srgbClr val="000000"/>
              </a:solidFill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Собственник: физическое лицо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Способ покупки: собственные средства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Срок владения: 36 месяцев (3 года)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Среднегодовой пробег: 20 тыс. км.</a:t>
            </a:r>
          </a:p>
          <a:p>
            <a:pPr marL="171450" indent="-171450" algn="just" fontAlgn="b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Топливо  (АИ-95): </a:t>
            </a:r>
          </a:p>
          <a:p>
            <a:pPr algn="just" fontAlgn="b"/>
            <a:r>
              <a:rPr lang="ru-RU" sz="1200" dirty="0">
                <a:latin typeface="+mj-lt"/>
              </a:rPr>
              <a:t>- до повышения цен - 68,20 руб. </a:t>
            </a:r>
          </a:p>
          <a:p>
            <a:pPr algn="just" fontAlgn="b"/>
            <a:r>
              <a:rPr lang="ru-RU" sz="1200" dirty="0">
                <a:latin typeface="+mj-lt"/>
              </a:rPr>
              <a:t>- после повышения цен - 74,00 руб.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Стоимость владения </a:t>
            </a:r>
            <a:r>
              <a:rPr lang="en-US" sz="1200" dirty="0">
                <a:latin typeface="+mj-lt"/>
              </a:rPr>
              <a:t>LADA GRANTA Classic</a:t>
            </a:r>
            <a:r>
              <a:rPr lang="ru-RU" sz="1200" dirty="0">
                <a:latin typeface="+mj-lt"/>
              </a:rPr>
              <a:t> за км до повышения цен составляла 13,78 руб., после – 14,18 руб. Таким образом, стоимость владения выросла на 2,9%.</a:t>
            </a:r>
          </a:p>
          <a:p>
            <a:pPr algn="just"/>
            <a:endParaRPr lang="ru-RU" sz="1200" i="1" dirty="0">
              <a:latin typeface="+mj-lt"/>
            </a:endParaRPr>
          </a:p>
          <a:p>
            <a:pPr algn="just"/>
            <a:r>
              <a:rPr lang="ru-RU" sz="1200" b="1" dirty="0">
                <a:latin typeface="+mj-lt"/>
              </a:rPr>
              <a:t>Грузовой автомобиль – самосвал </a:t>
            </a:r>
            <a:r>
              <a:rPr lang="en-US" sz="1200" b="1" dirty="0">
                <a:solidFill>
                  <a:srgbClr val="000000"/>
                </a:solidFill>
                <a:latin typeface="+mj-lt"/>
              </a:rPr>
              <a:t>FAW 658983</a:t>
            </a:r>
            <a:endParaRPr lang="ru-RU" sz="1200" dirty="0">
              <a:solidFill>
                <a:srgbClr val="000000"/>
              </a:solidFill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Собственник: юридическое лицо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Способ покупки: финансовый лизинг (срок договора – 5 лет, ставка – 22,5%, первоначальный взнос – 20%)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Срок владения: 60 месяцев (5 лет)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Среднегодовой пробег: 100 тыс. км.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Топливо (дизель)</a:t>
            </a:r>
          </a:p>
          <a:p>
            <a:pPr algn="just" fontAlgn="b"/>
            <a:r>
              <a:rPr lang="ru-RU" sz="1200" dirty="0">
                <a:latin typeface="+mj-lt"/>
              </a:rPr>
              <a:t>- до повышения цен – 74,28 руб. </a:t>
            </a:r>
          </a:p>
          <a:p>
            <a:pPr algn="just" fontAlgn="b"/>
            <a:r>
              <a:rPr lang="ru-RU" sz="1200" dirty="0">
                <a:latin typeface="+mj-lt"/>
              </a:rPr>
              <a:t>- после повышения цен - 82,00 руб.</a:t>
            </a:r>
          </a:p>
          <a:p>
            <a:pPr algn="just"/>
            <a:endParaRPr lang="ru-RU" sz="1200" i="1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Стоимость владения </a:t>
            </a:r>
            <a:r>
              <a:rPr lang="en-US" sz="1200" b="1" dirty="0">
                <a:solidFill>
                  <a:srgbClr val="000000"/>
                </a:solidFill>
                <a:latin typeface="+mj-lt"/>
              </a:rPr>
              <a:t>FAW 658983</a:t>
            </a:r>
            <a:r>
              <a:rPr lang="ru-RU" sz="1200" dirty="0">
                <a:latin typeface="+mj-lt"/>
              </a:rPr>
              <a:t> за км до повышения цен составляла 63,95 руб., после –66,68 руб. Таким образом, стоимость владения выросла на 4,3%.</a:t>
            </a:r>
          </a:p>
          <a:p>
            <a:pPr algn="just"/>
            <a:endParaRPr lang="ru-RU" sz="1200" i="1" dirty="0">
              <a:latin typeface="+mj-lt"/>
            </a:endParaRPr>
          </a:p>
          <a:p>
            <a:pPr algn="just"/>
            <a:r>
              <a:rPr lang="ru-RU" sz="1200" i="1" dirty="0">
                <a:latin typeface="+mj-lt"/>
              </a:rPr>
              <a:t>*с учетом потери стоимости</a:t>
            </a:r>
          </a:p>
        </p:txBody>
      </p:sp>
    </p:spTree>
    <p:extLst>
      <p:ext uri="{BB962C8B-B14F-4D97-AF65-F5344CB8AC3E}">
        <p14:creationId xmlns:p14="http://schemas.microsoft.com/office/powerpoint/2010/main" val="210587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7B8BE57-9955-43CC-896C-09AFFF7092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7251" y="707525"/>
            <a:ext cx="7696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451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2776</TotalTime>
  <Words>248</Words>
  <Application>Microsoft Office PowerPoint</Application>
  <PresentationFormat>Широкоэкранный</PresentationFormat>
  <Paragraphs>33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364</cp:revision>
  <cp:lastPrinted>2026-07-06T06:44:50Z</cp:lastPrinted>
  <dcterms:created xsi:type="dcterms:W3CDTF">2025-02-12T06:29:35Z</dcterms:created>
  <dcterms:modified xsi:type="dcterms:W3CDTF">2026-07-06T10:39:39Z</dcterms:modified>
</cp:coreProperties>
</file>