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859" autoAdjust="0"/>
    <p:restoredTop sz="94660"/>
  </p:normalViewPr>
  <p:slideViewPr>
    <p:cSldViewPr snapToGrid="0">
      <p:cViewPr>
        <p:scale>
          <a:sx n="100" d="100"/>
          <a:sy n="100" d="100"/>
        </p:scale>
        <p:origin x="245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5989-14C6-404C-8A65-40B5B34DAE6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A2F48-50C3-457A-8AE0-18D3E6A1B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03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5989-14C6-404C-8A65-40B5B34DAE6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A2F48-50C3-457A-8AE0-18D3E6A1B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9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5989-14C6-404C-8A65-40B5B34DAE6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A2F48-50C3-457A-8AE0-18D3E6A1B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32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5989-14C6-404C-8A65-40B5B34DAE6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A2F48-50C3-457A-8AE0-18D3E6A1B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44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5989-14C6-404C-8A65-40B5B34DAE6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A2F48-50C3-457A-8AE0-18D3E6A1B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16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5989-14C6-404C-8A65-40B5B34DAE6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A2F48-50C3-457A-8AE0-18D3E6A1B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67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5989-14C6-404C-8A65-40B5B34DAE6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A2F48-50C3-457A-8AE0-18D3E6A1B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55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5989-14C6-404C-8A65-40B5B34DAE6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A2F48-50C3-457A-8AE0-18D3E6A1B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29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5989-14C6-404C-8A65-40B5B34DAE6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A2F48-50C3-457A-8AE0-18D3E6A1B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23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5989-14C6-404C-8A65-40B5B34DAE6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A2F48-50C3-457A-8AE0-18D3E6A1B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97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5989-14C6-404C-8A65-40B5B34DAE6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A2F48-50C3-457A-8AE0-18D3E6A1B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6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D5989-14C6-404C-8A65-40B5B34DAE6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A2F48-50C3-457A-8AE0-18D3E6A1B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9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hyperlink" Target="http://www.free-powerpoint-templates-design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hyperlink" Target="https://dv-tco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hlinkClick r:id="rId2"/>
            <a:extLst>
              <a:ext uri="{FF2B5EF4-FFF2-40B4-BE49-F238E27FC236}">
                <a16:creationId xmlns:a16="http://schemas.microsoft.com/office/drawing/2014/main" id="{CBCFBD78-F930-41BB-8450-6CCA5ADD029E}"/>
              </a:ext>
            </a:extLst>
          </p:cNvPr>
          <p:cNvSpPr txBox="1"/>
          <p:nvPr/>
        </p:nvSpPr>
        <p:spPr>
          <a:xfrm>
            <a:off x="4789465" y="6548192"/>
            <a:ext cx="3987191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>
              <a:defRPr/>
            </a:pPr>
            <a:r>
              <a:rPr lang="ru-RU" sz="800" i="1" dirty="0">
                <a:latin typeface="Arial" panose="020B0604020202020204" pitchFamily="34" charset="0"/>
                <a:cs typeface="Arial" panose="020B0604020202020204" pitchFamily="34" charset="0"/>
              </a:rPr>
              <a:t>Источник: НАПИ / Национальное Агентство Промышленной Информации</a:t>
            </a:r>
            <a:endParaRPr lang="ko-KR" altLang="en-US" sz="800" i="1" dirty="0"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3" name="Picture 6" descr="http://dl3.joxi.net/drive/2024/02/01/0047/1886/3106654/54/3a1b6eb6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4363877"/>
            <a:ext cx="8160220" cy="204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549518" y="320498"/>
            <a:ext cx="7425194" cy="323055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ru-RU" sz="1600" b="1" dirty="0">
                <a:solidFill>
                  <a:srgbClr val="FF0000"/>
                </a:solidFill>
              </a:rPr>
              <a:t>На каком автомобиле экономичнее </a:t>
            </a:r>
            <a:r>
              <a:rPr lang="ru-RU" sz="1600" b="1">
                <a:solidFill>
                  <a:srgbClr val="FF0000"/>
                </a:solidFill>
              </a:rPr>
              <a:t>проехать по заданному </a:t>
            </a:r>
            <a:r>
              <a:rPr lang="ru-RU" sz="1600" b="1" dirty="0">
                <a:solidFill>
                  <a:srgbClr val="FF0000"/>
                </a:solidFill>
              </a:rPr>
              <a:t>маршруту</a:t>
            </a:r>
            <a:endParaRPr lang="ru-RU" sz="1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E28CA322-FCD7-4B3D-993C-14EA3F6E2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556787"/>
              </p:ext>
            </p:extLst>
          </p:nvPr>
        </p:nvGraphicFramePr>
        <p:xfrm>
          <a:off x="752476" y="1978986"/>
          <a:ext cx="8136000" cy="2178405"/>
        </p:xfrm>
        <a:graphic>
          <a:graphicData uri="http://schemas.openxmlformats.org/drawingml/2006/table">
            <a:tbl>
              <a:tblPr/>
              <a:tblGrid>
                <a:gridCol w="1476000">
                  <a:extLst>
                    <a:ext uri="{9D8B030D-6E8A-4147-A177-3AD203B41FA5}">
                      <a16:colId xmlns:a16="http://schemas.microsoft.com/office/drawing/2014/main" val="2095514139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4200119640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3598409373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3854097436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1814429833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154201303"/>
                    </a:ext>
                  </a:extLst>
                </a:gridCol>
              </a:tblGrid>
              <a:tr h="648000"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94307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HAVAL JOLION COMFORT</a:t>
                      </a:r>
                      <a:endParaRPr lang="en-US" sz="900" b="1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GEELY COOLRAY FLAGSHIP SPORT</a:t>
                      </a:r>
                      <a:endParaRPr lang="en-US" sz="900" b="0" i="0" u="none" strike="noStrike" kern="1200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CHERY TIGGO 7 PRO ELITE</a:t>
                      </a:r>
                      <a:endParaRPr lang="it-IT" sz="900" b="0" i="0" u="none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CHANGAN CS75 FL COMFORT 2WD</a:t>
                      </a:r>
                      <a:endParaRPr lang="en-US" sz="900" b="0" i="0" u="none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MOSKVICH 3 COMFORT CVT</a:t>
                      </a:r>
                      <a:endParaRPr lang="en-US" sz="900" b="0" i="0" u="none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45351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Стоимость за поездку</a:t>
                      </a: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1 309 </a:t>
                      </a:r>
                      <a:r>
                        <a:rPr lang="ru-RU" sz="8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руб.</a:t>
                      </a:r>
                      <a:endParaRPr lang="ru-RU" sz="9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1 589 </a:t>
                      </a:r>
                      <a:r>
                        <a:rPr lang="ru-RU" sz="8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руб.</a:t>
                      </a:r>
                      <a:endParaRPr lang="ru-RU" sz="9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1 403 </a:t>
                      </a:r>
                      <a:r>
                        <a:rPr lang="ru-RU" sz="8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руб.</a:t>
                      </a:r>
                      <a:endParaRPr lang="ru-RU" sz="9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1 656 </a:t>
                      </a:r>
                      <a:r>
                        <a:rPr lang="ru-RU" sz="8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руб.</a:t>
                      </a:r>
                      <a:endParaRPr lang="ru-RU" sz="9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1 525 </a:t>
                      </a:r>
                      <a:r>
                        <a:rPr lang="ru-RU" sz="8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руб.</a:t>
                      </a:r>
                      <a:endParaRPr lang="ru-RU" sz="9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20243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Маршрут</a:t>
                      </a: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Одинцово → Балашиха</a:t>
                      </a: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Одинцово → Балашиха</a:t>
                      </a: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Одинцово → Балашиха</a:t>
                      </a: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Одинцово → Балашиха</a:t>
                      </a: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Одинцово → Балашиха</a:t>
                      </a: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07739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Протяженность маршрута</a:t>
                      </a: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70 км</a:t>
                      </a: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70 км</a:t>
                      </a: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70 км</a:t>
                      </a: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70 км</a:t>
                      </a: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70 км</a:t>
                      </a: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99832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Время в пути</a:t>
                      </a: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 час 13 мин</a:t>
                      </a: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 час 13 мин</a:t>
                      </a: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 час 13 мин</a:t>
                      </a: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 час 13 мин</a:t>
                      </a: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 час 13 мин</a:t>
                      </a:r>
                    </a:p>
                  </a:txBody>
                  <a:tcPr marL="360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76569"/>
                  </a:ext>
                </a:extLst>
              </a:tr>
            </a:tbl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67D23F4-E288-465D-81B8-A040D84F5E4B}"/>
              </a:ext>
            </a:extLst>
          </p:cNvPr>
          <p:cNvGrpSpPr/>
          <p:nvPr/>
        </p:nvGrpSpPr>
        <p:grpSpPr>
          <a:xfrm>
            <a:off x="2261912" y="2112590"/>
            <a:ext cx="6319781" cy="580671"/>
            <a:chOff x="2261912" y="2112590"/>
            <a:chExt cx="6319781" cy="58067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098AC3C-BA81-4724-8F5C-6AD1327846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278" y="2128819"/>
              <a:ext cx="985415" cy="55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DD0357F-296A-489E-9259-07087FCA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6476" y="2112590"/>
              <a:ext cx="831444" cy="554296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6DF81E8-7857-44A6-9234-D594CF7E23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4347" y="2166249"/>
              <a:ext cx="837429" cy="446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0A33F7B-B900-4105-A0EB-E6DD4D488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20892" y="2155675"/>
              <a:ext cx="760801" cy="500585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55E3DAC-802C-4C03-8649-5529A9DF5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261912" y="2118673"/>
              <a:ext cx="862030" cy="57458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1A7D89-3F5C-421D-9A13-CAD427CAB940}"/>
              </a:ext>
            </a:extLst>
          </p:cNvPr>
          <p:cNvSpPr txBox="1"/>
          <p:nvPr/>
        </p:nvSpPr>
        <p:spPr>
          <a:xfrm>
            <a:off x="715211" y="708715"/>
            <a:ext cx="8253799" cy="1168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</a:pPr>
            <a:r>
              <a:rPr lang="ru-RU" sz="1200">
                <a:latin typeface="+mj-lt"/>
              </a:rPr>
              <a:t>                      Маркетинговое агентство НАПИ проанализировало стоимость поездки на корпоративном легковом автомобиле из Одинцово в Балашиху. Длительность поездки и маршрут определены в соответствии с дорожной ситуацией на момент расчета, длина маршрута составила 70 км. Затраты на поездку учитывают все затраты при владении автомобилем в течении 5 лет и актуальные цены на топливо на момент расчета маршрута. Зарплата водителя в расчет не входит. Экономичнее для корпоративного владельца проехать по </a:t>
            </a:r>
            <a:r>
              <a:rPr lang="ru-RU" sz="1200">
                <a:latin typeface="+mj-lt"/>
                <a:hlinkClick r:id="rId9"/>
              </a:rPr>
              <a:t>заданному маршруту </a:t>
            </a:r>
            <a:r>
              <a:rPr lang="ru-RU" sz="1200">
                <a:latin typeface="+mj-lt"/>
              </a:rPr>
              <a:t>на </a:t>
            </a:r>
            <a:r>
              <a:rPr lang="en-US" sz="1200">
                <a:latin typeface="+mj-lt"/>
              </a:rPr>
              <a:t>HAVAL JULION COMFORT</a:t>
            </a:r>
            <a:r>
              <a:rPr lang="ru-RU" sz="1200">
                <a:latin typeface="+mj-lt"/>
              </a:rPr>
              <a:t>. </a:t>
            </a:r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86265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</TotalTime>
  <Words>197</Words>
  <Application>Microsoft Office PowerPoint</Application>
  <PresentationFormat>Экран (4:3)</PresentationFormat>
  <Paragraphs>40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Болушева Ольга Александровна</dc:creator>
  <cp:lastModifiedBy>Болушева Ольга Александровна</cp:lastModifiedBy>
  <cp:revision>32</cp:revision>
  <dcterms:created xsi:type="dcterms:W3CDTF">2022-08-09T13:01:09Z</dcterms:created>
  <dcterms:modified xsi:type="dcterms:W3CDTF">2024-02-12T09:16:24Z</dcterms:modified>
</cp:coreProperties>
</file>