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2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6000"/>
    <a:srgbClr val="F26200"/>
    <a:srgbClr val="FF6600"/>
    <a:srgbClr val="EE8944"/>
    <a:srgbClr val="F57745"/>
    <a:srgbClr val="FF7575"/>
    <a:srgbClr val="F7C7A7"/>
    <a:srgbClr val="615B5B"/>
    <a:srgbClr val="8AE693"/>
    <a:srgbClr val="AAC5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412" autoAdjust="0"/>
  </p:normalViewPr>
  <p:slideViewPr>
    <p:cSldViewPr snapToGrid="0">
      <p:cViewPr>
        <p:scale>
          <a:sx n="106" d="100"/>
          <a:sy n="106" d="100"/>
        </p:scale>
        <p:origin x="2148" y="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351" cy="49759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728" y="1"/>
            <a:ext cx="2946351" cy="49759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F24882-500A-4BD9-9531-EF266739DEA8}" type="datetimeFigureOut">
              <a:rPr lang="ru-RU" smtClean="0"/>
              <a:t>09.11.2022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928" y="4776322"/>
            <a:ext cx="5437821" cy="390789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451"/>
            <a:ext cx="2946351" cy="49759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728" y="9427451"/>
            <a:ext cx="2946351" cy="49759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D47C4A-58B9-4784-9273-D0CAE81D67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564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D47C4A-58B9-4784-9273-D0CAE81D6729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10820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avtomobilnyj-lizin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 txBox="1">
            <a:spLocks/>
          </p:cNvSpPr>
          <p:nvPr/>
        </p:nvSpPr>
        <p:spPr>
          <a:xfrm>
            <a:off x="1348481" y="187835"/>
            <a:ext cx="7486908" cy="430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Лизинг спецтехники сократился на четверть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175823" y="683095"/>
            <a:ext cx="7747288" cy="1304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t">
              <a:lnSpc>
                <a:spcPct val="150000"/>
              </a:lnSpc>
              <a:spcAft>
                <a:spcPts val="1200"/>
              </a:spcAft>
            </a:pPr>
            <a:r>
              <a:rPr lang="ru-RU" sz="1050" dirty="0"/>
              <a:t>Согласно данным НАПИ (Национальное Агентство Промышленной Информации) за 9 месяцев 2022 г. </a:t>
            </a:r>
            <a:r>
              <a:rPr lang="ru-RU" sz="1050" dirty="0">
                <a:hlinkClick r:id="rId3"/>
              </a:rPr>
              <a:t>в финансовый лизинг было выдано 27,3 тыс. единиц спецтехники</a:t>
            </a:r>
            <a:r>
              <a:rPr lang="ru-RU" sz="1050" dirty="0"/>
              <a:t>, что на 25,3% меньше чем в аналогичном периоде прошлого года.  Чаще всего в лизинг приобретают  дорожно-строительную и сельскохозяйственную технику. Так как выдача в лизинг сельскохозяйственной техники сократилась всего на 11,1%, доля сельхозтехники выросла за год до 38,9%. </a:t>
            </a:r>
            <a:r>
              <a:rPr lang="ru-RU" sz="1050"/>
              <a:t>Доля же дорожно-строительной </a:t>
            </a:r>
            <a:r>
              <a:rPr lang="ru-RU" sz="1050" dirty="0"/>
              <a:t>техники снизилась до 39,8%.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CC26F55-F1BA-4445-A9FB-A7D824AF7D5F}"/>
              </a:ext>
            </a:extLst>
          </p:cNvPr>
          <p:cNvSpPr txBox="1"/>
          <p:nvPr/>
        </p:nvSpPr>
        <p:spPr>
          <a:xfrm>
            <a:off x="2498382" y="6289909"/>
            <a:ext cx="6337007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r">
              <a:spcBef>
                <a:spcPts val="600"/>
              </a:spcBef>
              <a:spcAft>
                <a:spcPts val="600"/>
              </a:spcAft>
            </a:pPr>
            <a:r>
              <a:rPr lang="ru-RU" sz="9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Источник</a:t>
            </a:r>
            <a:r>
              <a:rPr lang="en-US" sz="9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ru-RU" sz="900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Федресурс</a:t>
            </a:r>
            <a:r>
              <a:rPr lang="ru-RU" sz="9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НАПИ (Национальное Агентство Промышленной Информации)</a:t>
            </a:r>
            <a:endParaRPr lang="ru-RU" sz="900" dirty="0">
              <a:effectLst/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9337775"/>
              </p:ext>
            </p:extLst>
          </p:nvPr>
        </p:nvGraphicFramePr>
        <p:xfrm>
          <a:off x="1263547" y="2315299"/>
          <a:ext cx="7571843" cy="1244778"/>
        </p:xfrm>
        <a:graphic>
          <a:graphicData uri="http://schemas.openxmlformats.org/drawingml/2006/table">
            <a:tbl>
              <a:tblPr/>
              <a:tblGrid>
                <a:gridCol w="2376467">
                  <a:extLst>
                    <a:ext uri="{9D8B030D-6E8A-4147-A177-3AD203B41FA5}">
                      <a16:colId xmlns:a16="http://schemas.microsoft.com/office/drawing/2014/main" val="1392607933"/>
                    </a:ext>
                  </a:extLst>
                </a:gridCol>
                <a:gridCol w="1731792">
                  <a:extLst>
                    <a:ext uri="{9D8B030D-6E8A-4147-A177-3AD203B41FA5}">
                      <a16:colId xmlns:a16="http://schemas.microsoft.com/office/drawing/2014/main" val="247186007"/>
                    </a:ext>
                  </a:extLst>
                </a:gridCol>
                <a:gridCol w="1731792">
                  <a:extLst>
                    <a:ext uri="{9D8B030D-6E8A-4147-A177-3AD203B41FA5}">
                      <a16:colId xmlns:a16="http://schemas.microsoft.com/office/drawing/2014/main" val="2861342483"/>
                    </a:ext>
                  </a:extLst>
                </a:gridCol>
                <a:gridCol w="1731792">
                  <a:extLst>
                    <a:ext uri="{9D8B030D-6E8A-4147-A177-3AD203B41FA5}">
                      <a16:colId xmlns:a16="http://schemas.microsoft.com/office/drawing/2014/main" val="151908152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endParaRPr lang="ru-RU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2021 г. (</a:t>
                      </a:r>
                      <a:r>
                        <a:rPr lang="ru-RU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1-9</a:t>
                      </a:r>
                      <a:r>
                        <a:rPr lang="ru-RU" sz="1100" b="1" i="0" u="none" strike="noStrike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), тыс</a:t>
                      </a:r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. шт.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2022 г. (</a:t>
                      </a:r>
                      <a:r>
                        <a:rPr lang="ru-RU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1-9</a:t>
                      </a:r>
                      <a:r>
                        <a:rPr lang="ru-RU" sz="1100" b="1" i="0" u="none" strike="noStrike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), тыс</a:t>
                      </a:r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. шт.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Динамика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8638623"/>
                  </a:ext>
                </a:extLst>
              </a:tr>
              <a:tr h="17102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Дорожно-строительная техника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-30,7%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9589466"/>
                  </a:ext>
                </a:extLst>
              </a:tr>
              <a:tr h="17102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Сельскохозяйственная техника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-11,1%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1181754"/>
                  </a:ext>
                </a:extLst>
              </a:tr>
              <a:tr h="15385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Подъемная техника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-34,0%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4355800"/>
                  </a:ext>
                </a:extLst>
              </a:tr>
              <a:tr h="181788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Складская техника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-19,4%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7460499"/>
                  </a:ext>
                </a:extLst>
              </a:tr>
              <a:tr h="17102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Другое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-47,4%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104765"/>
                  </a:ext>
                </a:extLst>
              </a:tr>
              <a:tr h="17102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Итого: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-25,3%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2107816"/>
                  </a:ext>
                </a:extLst>
              </a:tr>
            </a:tbl>
          </a:graphicData>
        </a:graphic>
      </p:graphicFrame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33F6BAF-FE51-461F-82D4-FAC13CAED49E}"/>
              </a:ext>
            </a:extLst>
          </p:cNvPr>
          <p:cNvSpPr/>
          <p:nvPr/>
        </p:nvSpPr>
        <p:spPr>
          <a:xfrm>
            <a:off x="1263546" y="3803462"/>
            <a:ext cx="7571843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b="1" dirty="0"/>
              <a:t>Структура финансового лизинга спецтехники в </a:t>
            </a:r>
            <a:r>
              <a:rPr lang="ru-RU" sz="1100" b="1" dirty="0">
                <a:solidFill>
                  <a:prstClr val="black"/>
                </a:solidFill>
                <a:cs typeface="Arial" panose="020B0604020202020204" pitchFamily="34" charset="0"/>
              </a:rPr>
              <a:t>январе-сентябре 2022 и 2021 </a:t>
            </a:r>
            <a:r>
              <a:rPr lang="ru-RU" sz="1100" b="1">
                <a:solidFill>
                  <a:prstClr val="black"/>
                </a:solidFill>
                <a:cs typeface="Arial" panose="020B0604020202020204" pitchFamily="34" charset="0"/>
              </a:rPr>
              <a:t>гг</a:t>
            </a:r>
            <a:r>
              <a:rPr lang="ru-RU" sz="1100" b="1" smtClean="0">
                <a:solidFill>
                  <a:prstClr val="black"/>
                </a:solidFill>
                <a:cs typeface="Arial" panose="020B0604020202020204" pitchFamily="34" charset="0"/>
              </a:rPr>
              <a:t>.</a:t>
            </a:r>
            <a:r>
              <a:rPr lang="ru-RU" sz="1100" b="1" smtClean="0"/>
              <a:t>                                </a:t>
            </a:r>
            <a:endParaRPr lang="ru-RU" sz="11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263547" y="2065474"/>
            <a:ext cx="7571843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t">
              <a:spcAft>
                <a:spcPts val="1200"/>
              </a:spcAft>
            </a:pPr>
            <a:r>
              <a:rPr lang="ru-RU" sz="1100" b="1" dirty="0">
                <a:solidFill>
                  <a:prstClr val="black"/>
                </a:solidFill>
                <a:cs typeface="Arial" panose="020B0604020202020204" pitchFamily="34" charset="0"/>
              </a:rPr>
              <a:t>Спецтехника  в договорах финансового лизинга, заключенных в январе-сентябре 2022 и 2021 гг.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75823" y="4065072"/>
            <a:ext cx="7654088" cy="2268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411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2987</TotalTime>
  <Words>180</Words>
  <Application>Microsoft Office PowerPoint</Application>
  <PresentationFormat>Экран (4:3)</PresentationFormat>
  <Paragraphs>33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Болушева Ольга Александровна</cp:lastModifiedBy>
  <cp:revision>346</cp:revision>
  <cp:lastPrinted>2022-11-09T07:33:50Z</cp:lastPrinted>
  <dcterms:created xsi:type="dcterms:W3CDTF">2017-01-10T10:06:35Z</dcterms:created>
  <dcterms:modified xsi:type="dcterms:W3CDTF">2022-11-09T08:08:57Z</dcterms:modified>
</cp:coreProperties>
</file>