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FF5FB"/>
    <a:srgbClr val="FDF1E9"/>
    <a:srgbClr val="FFF7E1"/>
    <a:srgbClr val="FDEDFB"/>
    <a:srgbClr val="FBE1F7"/>
    <a:srgbClr val="FEF8FD"/>
    <a:srgbClr val="EBC8FC"/>
    <a:srgbClr val="FEF4FD"/>
    <a:srgbClr val="FBDD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069" autoAdjust="0"/>
    <p:restoredTop sz="94660"/>
  </p:normalViewPr>
  <p:slideViewPr>
    <p:cSldViewPr snapToGrid="0">
      <p:cViewPr>
        <p:scale>
          <a:sx n="98" d="100"/>
          <a:sy n="98" d="100"/>
        </p:scale>
        <p:origin x="2100" y="3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90032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02944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3321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3445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2166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6675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1550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429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8237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9973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1632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3D5989-14C6-404C-8A65-40B5B34DAE63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696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leasingstat.ru/lizing-lcv-2/" TargetMode="External"/><Relationship Id="rId2" Type="http://schemas.openxmlformats.org/officeDocument/2006/relationships/hyperlink" Target="https://napinfo.ru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18EA1B04-5CC7-4B1A-A557-EC4CA60A691D}"/>
              </a:ext>
            </a:extLst>
          </p:cNvPr>
          <p:cNvSpPr txBox="1"/>
          <p:nvPr/>
        </p:nvSpPr>
        <p:spPr>
          <a:xfrm>
            <a:off x="1480500" y="644512"/>
            <a:ext cx="7464153" cy="1081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100" dirty="0"/>
              <a:t>По данным маркетингового </a:t>
            </a:r>
            <a:r>
              <a:rPr lang="ru-RU" sz="1100"/>
              <a:t>агентства </a:t>
            </a:r>
            <a:r>
              <a:rPr lang="ru-RU" sz="1100">
                <a:hlinkClick r:id="rId2"/>
              </a:rPr>
              <a:t>НАПИ</a:t>
            </a:r>
            <a:r>
              <a:rPr lang="ru-RU" sz="1100"/>
              <a:t>, </a:t>
            </a:r>
            <a:r>
              <a:rPr lang="ru-RU" sz="1100" dirty="0"/>
              <a:t>в первом полугодии 2026 года лизинг новых и подержанных </a:t>
            </a:r>
            <a:r>
              <a:rPr lang="en-US" sz="1100" dirty="0"/>
              <a:t>LCV</a:t>
            </a:r>
            <a:r>
              <a:rPr lang="ru-RU" sz="1100" dirty="0"/>
              <a:t>* сократился на 4,6%. Среди наиболее выдаваемых в </a:t>
            </a:r>
            <a:r>
              <a:rPr lang="ru-RU" sz="1100" dirty="0">
                <a:hlinkClick r:id="rId3"/>
              </a:rPr>
              <a:t>лизинг типов </a:t>
            </a:r>
            <a:r>
              <a:rPr lang="en-US" sz="1100" dirty="0">
                <a:hlinkClick r:id="rId3"/>
              </a:rPr>
              <a:t>LCV</a:t>
            </a:r>
            <a:r>
              <a:rPr lang="ru-RU" sz="1100" dirty="0">
                <a:hlinkClick r:id="rId3"/>
              </a:rPr>
              <a:t> </a:t>
            </a:r>
            <a:r>
              <a:rPr lang="ru-RU" sz="1100" dirty="0"/>
              <a:t>вырос только сегмент автобусов (+13,0%). В пятерку лидеров вошел один китайский бренд - </a:t>
            </a:r>
            <a:r>
              <a:rPr lang="en-US" sz="1100" dirty="0"/>
              <a:t>GREAT WALL</a:t>
            </a:r>
            <a:r>
              <a:rPr lang="ru-RU" sz="1100" dirty="0"/>
              <a:t>, лизинг которого увеличился на 4,4%. Также вырос лизинг автомобилей </a:t>
            </a:r>
            <a:r>
              <a:rPr lang="en-US" sz="1100" dirty="0"/>
              <a:t>GAZ (+6</a:t>
            </a:r>
            <a:r>
              <a:rPr lang="ru-RU" sz="1100" dirty="0"/>
              <a:t>,</a:t>
            </a:r>
            <a:r>
              <a:rPr lang="en-US" sz="1100" dirty="0"/>
              <a:t>4</a:t>
            </a:r>
            <a:r>
              <a:rPr lang="en-US" sz="1100"/>
              <a:t>%)</a:t>
            </a:r>
            <a:r>
              <a:rPr lang="ru-RU" sz="1100"/>
              <a:t>.</a:t>
            </a:r>
            <a:endParaRPr lang="ru-RU" sz="1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9F0A453-7B66-4FC4-B4BC-FF84EE3C2EE5}"/>
              </a:ext>
            </a:extLst>
          </p:cNvPr>
          <p:cNvSpPr txBox="1"/>
          <p:nvPr/>
        </p:nvSpPr>
        <p:spPr>
          <a:xfrm>
            <a:off x="2008261" y="248504"/>
            <a:ext cx="68765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Лизинг каких марок </a:t>
            </a:r>
            <a:r>
              <a:rPr lang="en-US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LCV</a:t>
            </a:r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вырос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FC0E2ED-C93B-43AD-A894-428D03D050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80500" y="1855781"/>
            <a:ext cx="7362825" cy="4953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98A1C5B-9567-4EB9-AC0D-55D87F9C3656}"/>
              </a:ext>
            </a:extLst>
          </p:cNvPr>
          <p:cNvSpPr txBox="1"/>
          <p:nvPr/>
        </p:nvSpPr>
        <p:spPr>
          <a:xfrm>
            <a:off x="717600" y="6363275"/>
            <a:ext cx="397256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i="1" dirty="0"/>
              <a:t>* автомобили с полной массой до 6 т включительно, в т.ч. пикапы</a:t>
            </a:r>
          </a:p>
        </p:txBody>
      </p:sp>
    </p:spTree>
    <p:extLst>
      <p:ext uri="{BB962C8B-B14F-4D97-AF65-F5344CB8AC3E}">
        <p14:creationId xmlns:p14="http://schemas.microsoft.com/office/powerpoint/2010/main" val="177871988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145</TotalTime>
  <Words>84</Words>
  <Application>Microsoft Office PowerPoint</Application>
  <PresentationFormat>Экран (4:3)</PresentationFormat>
  <Paragraphs>3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Болушева Ольга Александровна</dc:creator>
  <cp:lastModifiedBy>Болушева Ольга Александровна</cp:lastModifiedBy>
  <cp:revision>47</cp:revision>
  <dcterms:created xsi:type="dcterms:W3CDTF">2022-08-09T13:01:09Z</dcterms:created>
  <dcterms:modified xsi:type="dcterms:W3CDTF">2026-07-27T09:06:04Z</dcterms:modified>
</cp:coreProperties>
</file>