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0717"/>
    <a:srgbClr val="2C3E50"/>
    <a:srgbClr val="008080"/>
    <a:srgbClr val="006699"/>
    <a:srgbClr val="404040"/>
    <a:srgbClr val="FF7575"/>
    <a:srgbClr val="F7C7A7"/>
    <a:srgbClr val="615B5B"/>
    <a:srgbClr val="8AE693"/>
    <a:srgbClr val="AAC5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>
        <p:scale>
          <a:sx n="98" d="100"/>
          <a:sy n="98" d="100"/>
        </p:scale>
        <p:origin x="2358" y="32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'[Диаграмма в Microsoft PowerPoint]Лист1'!$B$15</c:f>
              <c:strCache>
                <c:ptCount val="1"/>
                <c:pt idx="0">
                  <c:v>Цена на новую, тыс. руб.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25F6E4B0-6B45-4A13-BAFA-E21C1A4D4D7B}" type="CELLRANGE">
                      <a:rPr lang="en-US"/>
                      <a:pPr/>
                      <a:t>[ДИАПАЗОН ЯЧЕЕК]</a:t>
                    </a:fld>
                    <a:endParaRPr lang="en-US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E341-45F0-A98D-CA5C37F3A9B3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553B0409-6FC7-4EBF-8741-B520EB2811B2}" type="CELLRANGE">
                      <a:rPr lang="en-US"/>
                      <a:pPr/>
                      <a:t>[ДИАПАЗОН ЯЧЕЕК]</a:t>
                    </a:fld>
                    <a:endParaRPr lang="en-US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E341-45F0-A98D-CA5C37F3A9B3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073339C2-E561-49D7-B694-D1FC06E62B04}" type="CELLRANGE">
                      <a:rPr lang="en-US"/>
                      <a:pPr/>
                      <a:t>[ДИАПАЗОН ЯЧЕЕК]</a:t>
                    </a:fld>
                    <a:endParaRPr lang="en-US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E341-45F0-A98D-CA5C37F3A9B3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E2352197-AC41-4C19-A5D2-38C0A4F89111}" type="CELLRANGE">
                      <a:rPr lang="en-US"/>
                      <a:pPr/>
                      <a:t>[ДИАПАЗОН ЯЧЕЕК]</a:t>
                    </a:fld>
                    <a:endParaRPr lang="en-US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E341-45F0-A98D-CA5C37F3A9B3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/>
                      <a:t>4880</a:t>
                    </a:r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E341-45F0-A98D-CA5C37F3A9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'[Диаграмма в Microsoft PowerPoint]Лист1'!$A$16:$A$20</c:f>
              <c:strCache>
                <c:ptCount val="5"/>
                <c:pt idx="0">
                  <c:v>GAZ GAZON NEXT</c:v>
                </c:pt>
                <c:pt idx="1">
                  <c:v>HINO 300</c:v>
                </c:pt>
                <c:pt idx="2">
                  <c:v>MITSUBISHI FUSO CANTER</c:v>
                </c:pt>
                <c:pt idx="3">
                  <c:v>ISUZU NQR</c:v>
                </c:pt>
                <c:pt idx="4">
                  <c:v>JAC N120</c:v>
                </c:pt>
              </c:strCache>
            </c:strRef>
          </c:cat>
          <c:val>
            <c:numRef>
              <c:f>'[Диаграмма в Microsoft PowerPoint]Лист1'!$B$16:$B$20</c:f>
              <c:numCache>
                <c:formatCode>0.0%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'[Диаграмма в Microsoft PowerPoint]Лист1'!$E$16:$E$19</c15:f>
                <c15:dlblRangeCache>
                  <c:ptCount val="4"/>
                  <c:pt idx="0">
                    <c:v>3 950</c:v>
                  </c:pt>
                  <c:pt idx="1">
                    <c:v>4 706</c:v>
                  </c:pt>
                  <c:pt idx="2">
                    <c:v>4 337</c:v>
                  </c:pt>
                  <c:pt idx="3">
                    <c:v>5 417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5-E341-45F0-A98D-CA5C37F3A9B3}"/>
            </c:ext>
          </c:extLst>
        </c:ser>
        <c:ser>
          <c:idx val="1"/>
          <c:order val="1"/>
          <c:tx>
            <c:strRef>
              <c:f>'[Диаграмма в Microsoft PowerPoint]Лист1'!$C$15</c:f>
              <c:strCache>
                <c:ptCount val="1"/>
                <c:pt idx="0">
                  <c:v>3 года эксплуатации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'[Диаграмма в Microsoft PowerPoint]Лист1'!$A$16:$A$20</c:f>
              <c:strCache>
                <c:ptCount val="5"/>
                <c:pt idx="0">
                  <c:v>GAZ GAZON NEXT</c:v>
                </c:pt>
                <c:pt idx="1">
                  <c:v>HINO 300</c:v>
                </c:pt>
                <c:pt idx="2">
                  <c:v>MITSUBISHI FUSO CANTER</c:v>
                </c:pt>
                <c:pt idx="3">
                  <c:v>ISUZU NQR</c:v>
                </c:pt>
                <c:pt idx="4">
                  <c:v>JAC N120</c:v>
                </c:pt>
              </c:strCache>
            </c:strRef>
          </c:cat>
          <c:val>
            <c:numRef>
              <c:f>'[Диаграмма в Microsoft PowerPoint]Лист1'!$C$16:$C$20</c:f>
              <c:numCache>
                <c:formatCode>0.0%</c:formatCode>
                <c:ptCount val="5"/>
                <c:pt idx="0">
                  <c:v>0.85699999999999998</c:v>
                </c:pt>
                <c:pt idx="1">
                  <c:v>0.83499999999999996</c:v>
                </c:pt>
                <c:pt idx="2">
                  <c:v>0.79899999999999993</c:v>
                </c:pt>
                <c:pt idx="3">
                  <c:v>0.81099999999999994</c:v>
                </c:pt>
                <c:pt idx="4">
                  <c:v>0.86099999999999999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341-45F0-A98D-CA5C37F3A9B3}"/>
            </c:ext>
          </c:extLst>
        </c:ser>
        <c:ser>
          <c:idx val="2"/>
          <c:order val="2"/>
          <c:tx>
            <c:strRef>
              <c:f>'[Диаграмма в Microsoft PowerPoint]Лист1'!$D$15</c:f>
              <c:strCache>
                <c:ptCount val="1"/>
                <c:pt idx="0">
                  <c:v>5 лет эксплуатации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'[Диаграмма в Microsoft PowerPoint]Лист1'!$A$16:$A$20</c:f>
              <c:strCache>
                <c:ptCount val="5"/>
                <c:pt idx="0">
                  <c:v>GAZ GAZON NEXT</c:v>
                </c:pt>
                <c:pt idx="1">
                  <c:v>HINO 300</c:v>
                </c:pt>
                <c:pt idx="2">
                  <c:v>MITSUBISHI FUSO CANTER</c:v>
                </c:pt>
                <c:pt idx="3">
                  <c:v>ISUZU NQR</c:v>
                </c:pt>
                <c:pt idx="4">
                  <c:v>JAC N120</c:v>
                </c:pt>
              </c:strCache>
            </c:strRef>
          </c:cat>
          <c:val>
            <c:numRef>
              <c:f>'[Диаграмма в Microsoft PowerPoint]Лист1'!$D$16:$D$20</c:f>
              <c:numCache>
                <c:formatCode>0.0%</c:formatCode>
                <c:ptCount val="5"/>
                <c:pt idx="0">
                  <c:v>0.69399999999999995</c:v>
                </c:pt>
                <c:pt idx="1">
                  <c:v>0.72699999999999998</c:v>
                </c:pt>
                <c:pt idx="2">
                  <c:v>0.67199999999999993</c:v>
                </c:pt>
                <c:pt idx="3">
                  <c:v>0.68700000000000006</c:v>
                </c:pt>
                <c:pt idx="4">
                  <c:v>0.71599999999999997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341-45F0-A98D-CA5C37F3A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9"/>
        <c:overlap val="30"/>
        <c:axId val="424720712"/>
        <c:axId val="505654976"/>
      </c:barChart>
      <c:catAx>
        <c:axId val="424720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05654976"/>
        <c:crosses val="autoZero"/>
        <c:auto val="1"/>
        <c:lblAlgn val="ctr"/>
        <c:lblOffset val="100"/>
        <c:noMultiLvlLbl val="0"/>
      </c:catAx>
      <c:valAx>
        <c:axId val="50565497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24720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s://napinfo.ru/services/ostatochnaya-stoimost-na-avtomobili-i-spetsialnuyu-tehniku/prognoz-ostatochnoj-stoimosti-avtomobiley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1348483" y="130629"/>
            <a:ext cx="7486908" cy="4539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/>
              <a:t>Лидеры по сохранности остаточной стоимости среди рефрижераторов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256537" y="707722"/>
            <a:ext cx="767079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>
              <a:spcAft>
                <a:spcPts val="600"/>
              </a:spcAft>
            </a:pPr>
            <a:r>
              <a:rPr lang="ru-RU" sz="1100" dirty="0"/>
              <a:t>Агентство Russian Automotive Market Research по итогам 4 квартала 2021 г. обновило отчет</a:t>
            </a:r>
            <a:r>
              <a:rPr lang="ru-RU" sz="1100" dirty="0">
                <a:hlinkClick r:id="rId2"/>
              </a:rPr>
              <a:t> </a:t>
            </a:r>
            <a:r>
              <a:rPr lang="ru-RU" sz="1100" u="sng" dirty="0">
                <a:hlinkClick r:id="rId2"/>
              </a:rPr>
              <a:t>«Прогноз остаточной стоимости ТОР-150 грузовых автомобилей на 5 лет»</a:t>
            </a:r>
            <a:r>
              <a:rPr lang="ru-RU" sz="1100" dirty="0"/>
              <a:t>. </a:t>
            </a:r>
          </a:p>
          <a:p>
            <a:pPr algn="just" fontAlgn="t">
              <a:spcAft>
                <a:spcPts val="600"/>
              </a:spcAft>
            </a:pPr>
            <a:r>
              <a:rPr lang="ru-RU" sz="1100" dirty="0"/>
              <a:t>По данным RAMR, среди представленных моделей рефрижераторов через 3 года эксплуатации</a:t>
            </a:r>
            <a:r>
              <a:rPr lang="en-US" sz="1100" dirty="0"/>
              <a:t> </a:t>
            </a:r>
            <a:r>
              <a:rPr lang="ru-RU" sz="1100" dirty="0"/>
              <a:t>первое место по сохранности остаточной стоимости займет </a:t>
            </a:r>
            <a:r>
              <a:rPr lang="en-US" sz="1100" dirty="0"/>
              <a:t>JAC N120</a:t>
            </a:r>
            <a:r>
              <a:rPr lang="ru-RU" sz="1100" dirty="0"/>
              <a:t> с результатом 86,1%. На втором месте расположится модель </a:t>
            </a:r>
            <a:r>
              <a:rPr lang="en-US" sz="1100" dirty="0"/>
              <a:t>GAZ GAZON NEXT, </a:t>
            </a:r>
            <a:r>
              <a:rPr lang="ru-RU" sz="1100" dirty="0"/>
              <a:t>которая сохранит 85,7% от своей первоначальной стоимости.</a:t>
            </a:r>
          </a:p>
          <a:p>
            <a:pPr algn="just" fontAlgn="t">
              <a:spcAft>
                <a:spcPts val="600"/>
              </a:spcAft>
            </a:pPr>
            <a:r>
              <a:rPr lang="ru-RU" sz="1100" dirty="0"/>
              <a:t>Через 5 лет эксплуатации лидером по сохранности остаточной стоимости станет </a:t>
            </a:r>
            <a:r>
              <a:rPr lang="en-US" sz="1100" dirty="0"/>
              <a:t>HINO 300</a:t>
            </a:r>
            <a:r>
              <a:rPr lang="ru-RU" sz="1100" dirty="0"/>
              <a:t> с результатом 72,7%. На втором месте расположится модель </a:t>
            </a:r>
            <a:r>
              <a:rPr lang="en-US" sz="1100" dirty="0"/>
              <a:t>JAC N120, </a:t>
            </a:r>
            <a:r>
              <a:rPr lang="ru-RU" sz="1100" dirty="0"/>
              <a:t>которая сохранит 71,6% от своей первоначальной </a:t>
            </a:r>
            <a:r>
              <a:rPr lang="ru-RU" sz="1100"/>
              <a:t>стоимости</a:t>
            </a:r>
            <a:r>
              <a:rPr lang="ru-RU" sz="1100" smtClean="0"/>
              <a:t>.</a:t>
            </a:r>
            <a:endParaRPr lang="ru-RU" sz="1100" dirty="0"/>
          </a:p>
        </p:txBody>
      </p:sp>
      <p:sp>
        <p:nvSpPr>
          <p:cNvPr id="4" name="TextBox 3"/>
          <p:cNvSpPr txBox="1"/>
          <p:nvPr/>
        </p:nvSpPr>
        <p:spPr>
          <a:xfrm>
            <a:off x="1400782" y="2382792"/>
            <a:ext cx="74222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100" b="1" dirty="0"/>
              <a:t>Прогноз остаточной стоимости рефрижераторов, ТОР-5 моделей, %</a:t>
            </a: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4B710315-1963-4F37-994D-B11F8897007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4641500"/>
              </p:ext>
            </p:extLst>
          </p:nvPr>
        </p:nvGraphicFramePr>
        <p:xfrm>
          <a:off x="1281415" y="2687220"/>
          <a:ext cx="7708306" cy="3569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624118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2804</TotalTime>
  <Words>32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268</cp:revision>
  <cp:lastPrinted>2021-05-31T06:48:07Z</cp:lastPrinted>
  <dcterms:created xsi:type="dcterms:W3CDTF">2017-01-10T10:06:35Z</dcterms:created>
  <dcterms:modified xsi:type="dcterms:W3CDTF">2022-02-28T07:12:00Z</dcterms:modified>
</cp:coreProperties>
</file>