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200"/>
    <a:srgbClr val="EE8944"/>
    <a:srgbClr val="F57745"/>
    <a:srgbClr val="FF7575"/>
    <a:srgbClr val="F7C7A7"/>
    <a:srgbClr val="615B5B"/>
    <a:srgbClr val="8AE693"/>
    <a:srgbClr val="AAC5FC"/>
    <a:srgbClr val="BBDCF1"/>
    <a:srgbClr val="B3F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9" d="100"/>
          <a:sy n="99" d="100"/>
        </p:scale>
        <p:origin x="1291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napinfo.ru/services/ostatochnaya-stoimost-na-avtomobili-i-spetsialnuyu-tehniku/prognoz-ostatochnoj-stoimosti-avtomobiley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Лидеры по сохранности остаточной стоимости среди легковых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56537" y="716156"/>
            <a:ext cx="767079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en-US" sz="1100" dirty="0"/>
              <a:t>Russian Automotive Market Research </a:t>
            </a:r>
            <a:r>
              <a:rPr lang="ru-RU" sz="1100" dirty="0"/>
              <a:t>по итогам 4 квартала 2021 г. обновило отчет </a:t>
            </a:r>
            <a:r>
              <a:rPr lang="ru-RU" sz="1100" dirty="0">
                <a:hlinkClick r:id="rId2"/>
              </a:rPr>
              <a:t>«Прогноз остаточной стоимости легковых»</a:t>
            </a:r>
            <a:r>
              <a:rPr lang="ru-RU" sz="1100" dirty="0"/>
              <a:t>. </a:t>
            </a:r>
            <a:endParaRPr lang="ru-RU" sz="1100" dirty="0">
              <a:solidFill>
                <a:srgbClr val="FF0000"/>
              </a:solidFill>
            </a:endParaRP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Согласно прогнозу </a:t>
            </a:r>
            <a:r>
              <a:rPr lang="en-US" sz="1100" dirty="0"/>
              <a:t>RAMR, </a:t>
            </a:r>
            <a:r>
              <a:rPr lang="ru-RU" sz="1100" dirty="0"/>
              <a:t>среди наиболее продаваемых легковых автомобилей, представленных на графике, лидером по сохранности остаточной стоимости через 2</a:t>
            </a:r>
            <a:r>
              <a:rPr lang="en-US" sz="1100" dirty="0"/>
              <a:t> </a:t>
            </a:r>
            <a:r>
              <a:rPr lang="ru-RU" sz="1100" dirty="0"/>
              <a:t>года эксплуатации станет </a:t>
            </a:r>
            <a:r>
              <a:rPr lang="en-US" sz="1100" dirty="0"/>
              <a:t>HYUNDAI SOLARIS</a:t>
            </a:r>
            <a:r>
              <a:rPr lang="ru-RU" sz="1100" dirty="0"/>
              <a:t>, который сохранит 95,5% от своей первоначальной стоимости.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Через 5 лет эксплуатации лидером по сохранности остаточной стоимости станет </a:t>
            </a:r>
            <a:r>
              <a:rPr lang="en-US" sz="1100" dirty="0"/>
              <a:t>KIA RIO</a:t>
            </a:r>
            <a:r>
              <a:rPr lang="ru-RU" sz="1100" dirty="0"/>
              <a:t> с результатом 77,8</a:t>
            </a:r>
            <a:r>
              <a:rPr lang="ru-RU" sz="1100" dirty="0" smtClean="0"/>
              <a:t>%.</a:t>
            </a:r>
            <a:endParaRPr lang="ru-RU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2043141" y="2160526"/>
            <a:ext cx="58266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Прогноз остаточной стоимости, 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5625547" y="6226652"/>
            <a:ext cx="318996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467" y="2487074"/>
            <a:ext cx="74295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2764</TotalTime>
  <Words>91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297</cp:revision>
  <cp:lastPrinted>2021-11-11T06:42:59Z</cp:lastPrinted>
  <dcterms:created xsi:type="dcterms:W3CDTF">2017-01-10T10:06:35Z</dcterms:created>
  <dcterms:modified xsi:type="dcterms:W3CDTF">2022-02-24T08:01:20Z</dcterms:modified>
</cp:coreProperties>
</file>