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FF"/>
    <a:srgbClr val="FF9999"/>
    <a:srgbClr val="70AD47"/>
    <a:srgbClr val="255E91"/>
    <a:srgbClr val="4472C4"/>
    <a:srgbClr val="9E480E"/>
    <a:srgbClr val="A5A5A5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6" d="100"/>
          <a:sy n="106" d="100"/>
        </p:scale>
        <p:origin x="134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71343872983075"/>
          <c:y val="0.14890782087861187"/>
          <c:w val="0.37752008408711141"/>
          <c:h val="0.5583628031507574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05-4DD1-89A7-3404DAA916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05-4DD1-89A7-3404DAA916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D05-4DD1-89A7-3404DAA916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D05-4DD1-89A7-3404DAA916F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D05-4DD1-89A7-3404DAA916F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D05-4DD1-89A7-3404DAA916F4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D05-4DD1-89A7-3404DAA916F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D05-4DD1-89A7-3404DAA916F4}"/>
              </c:ext>
            </c:extLst>
          </c:dPt>
          <c:dPt>
            <c:idx val="8"/>
            <c:bubble3D val="0"/>
            <c:spPr>
              <a:solidFill>
                <a:srgbClr val="FF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D05-4DD1-89A7-3404DAA916F4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D05-4DD1-89A7-3404DAA916F4}"/>
                </c:ext>
              </c:extLst>
            </c:dLbl>
            <c:dLbl>
              <c:idx val="6"/>
              <c:layout>
                <c:manualLayout>
                  <c:x val="-5.2010738479642236E-3"/>
                  <c:y val="1.23870026597472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D05-4DD1-89A7-3404DAA916F4}"/>
                </c:ext>
              </c:extLst>
            </c:dLbl>
            <c:dLbl>
              <c:idx val="7"/>
              <c:layout>
                <c:manualLayout>
                  <c:x val="7.9620760755389902E-3"/>
                  <c:y val="-1.9502717385608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436867101220304E-2"/>
                      <c:h val="4.93773412767445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2D05-4DD1-89A7-3404DAA916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ysClr val="windowText" lastClr="000000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Лист1!$A$3:$A$11</c:f>
              <c:strCache>
                <c:ptCount val="9"/>
                <c:pt idx="0">
                  <c:v>Тентованный</c:v>
                </c:pt>
                <c:pt idx="1">
                  <c:v>Бортовой</c:v>
                </c:pt>
                <c:pt idx="2">
                  <c:v>Самосвальный</c:v>
                </c:pt>
                <c:pt idx="3">
                  <c:v>Автоцистерна</c:v>
                </c:pt>
                <c:pt idx="4">
                  <c:v>Фургон изотермический</c:v>
                </c:pt>
                <c:pt idx="5">
                  <c:v>Рефрижератор</c:v>
                </c:pt>
                <c:pt idx="6">
                  <c:v>Контейнеровоз</c:v>
                </c:pt>
                <c:pt idx="7">
                  <c:v>Тяжеловоз</c:v>
                </c:pt>
                <c:pt idx="8">
                  <c:v>Другие</c:v>
                </c:pt>
              </c:strCache>
            </c:strRef>
          </c:cat>
          <c:val>
            <c:numRef>
              <c:f>Лист1!$C$3:$C$11</c:f>
              <c:numCache>
                <c:formatCode>0.0%</c:formatCode>
                <c:ptCount val="9"/>
                <c:pt idx="0">
                  <c:v>0.24013278195065688</c:v>
                </c:pt>
                <c:pt idx="1">
                  <c:v>0.23737586856837425</c:v>
                </c:pt>
                <c:pt idx="2">
                  <c:v>0.14929529918136553</c:v>
                </c:pt>
                <c:pt idx="3">
                  <c:v>6.301516302360255E-2</c:v>
                </c:pt>
                <c:pt idx="4">
                  <c:v>6.1692969870875178E-2</c:v>
                </c:pt>
                <c:pt idx="5">
                  <c:v>5.4688159338340786E-2</c:v>
                </c:pt>
                <c:pt idx="6">
                  <c:v>4.3182265732691932E-2</c:v>
                </c:pt>
                <c:pt idx="7">
                  <c:v>3.7921624890989394E-2</c:v>
                </c:pt>
                <c:pt idx="8">
                  <c:v>0.1126958674431035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D05-4DD1-89A7-3404DAA916F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101388139455365"/>
          <c:y val="6.9848935767979681E-2"/>
          <c:w val="0.29875071835945516"/>
          <c:h val="0.702131972176583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336981103309246"/>
          <c:y val="8.3770726626943667E-2"/>
          <c:w val="0.50535358429564226"/>
          <c:h val="0.6502455792221681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A5A5A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079-400E-A1C2-3C92168BA7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079-400E-A1C2-3C92168BA7EF}"/>
              </c:ext>
            </c:extLst>
          </c:dPt>
          <c:dPt>
            <c:idx val="2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079-400E-A1C2-3C92168BA7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079-400E-A1C2-3C92168BA7EF}"/>
              </c:ext>
            </c:extLst>
          </c:dPt>
          <c:dPt>
            <c:idx val="4"/>
            <c:bubble3D val="0"/>
            <c:spPr>
              <a:solidFill>
                <a:srgbClr val="9E480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079-400E-A1C2-3C92168BA7EF}"/>
              </c:ext>
            </c:extLst>
          </c:dPt>
          <c:dPt>
            <c:idx val="5"/>
            <c:bubble3D val="0"/>
            <c:spPr>
              <a:solidFill>
                <a:srgbClr val="FF99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079-400E-A1C2-3C92168BA7EF}"/>
              </c:ext>
            </c:extLst>
          </c:dPt>
          <c:dPt>
            <c:idx val="6"/>
            <c:bubble3D val="0"/>
            <c:spPr>
              <a:solidFill>
                <a:srgbClr val="4472C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079-400E-A1C2-3C92168BA7EF}"/>
              </c:ext>
            </c:extLst>
          </c:dPt>
          <c:dPt>
            <c:idx val="7"/>
            <c:bubble3D val="0"/>
            <c:spPr>
              <a:solidFill>
                <a:srgbClr val="70AD4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079-400E-A1C2-3C92168BA7EF}"/>
              </c:ext>
            </c:extLst>
          </c:dPt>
          <c:dPt>
            <c:idx val="8"/>
            <c:bubble3D val="0"/>
            <c:spPr>
              <a:solidFill>
                <a:srgbClr val="FF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079-400E-A1C2-3C92168BA7EF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079-400E-A1C2-3C92168BA7EF}"/>
                </c:ext>
              </c:extLst>
            </c:dLbl>
            <c:dLbl>
              <c:idx val="6"/>
              <c:layout>
                <c:manualLayout>
                  <c:x val="7.688896261321577E-3"/>
                  <c:y val="3.63771953130010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079-400E-A1C2-3C92168BA7EF}"/>
                </c:ext>
              </c:extLst>
            </c:dLbl>
            <c:dLbl>
              <c:idx val="7"/>
              <c:layout>
                <c:manualLayout>
                  <c:x val="-1.1158974920238068E-2"/>
                  <c:y val="-3.30252031552041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079-400E-A1C2-3C92168BA7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ysClr val="windowText" lastClr="000000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Лист1!$I$3:$I$11</c:f>
              <c:strCache>
                <c:ptCount val="9"/>
                <c:pt idx="0">
                  <c:v>Самосвальный</c:v>
                </c:pt>
                <c:pt idx="1">
                  <c:v>Бортовой</c:v>
                </c:pt>
                <c:pt idx="2">
                  <c:v>Тентованный</c:v>
                </c:pt>
                <c:pt idx="3">
                  <c:v>Автоцистерна</c:v>
                </c:pt>
                <c:pt idx="4">
                  <c:v>Тяжеловоз</c:v>
                </c:pt>
                <c:pt idx="5">
                  <c:v>Контейнеровоз</c:v>
                </c:pt>
                <c:pt idx="6">
                  <c:v>Фургон изотермический</c:v>
                </c:pt>
                <c:pt idx="7">
                  <c:v>Рефрижератор</c:v>
                </c:pt>
                <c:pt idx="8">
                  <c:v>Другие</c:v>
                </c:pt>
              </c:strCache>
            </c:strRef>
          </c:cat>
          <c:val>
            <c:numRef>
              <c:f>Лист1!$K$3:$K$11</c:f>
              <c:numCache>
                <c:formatCode>0.0%</c:formatCode>
                <c:ptCount val="9"/>
                <c:pt idx="0">
                  <c:v>0.21262419637638807</c:v>
                </c:pt>
                <c:pt idx="1">
                  <c:v>0.18001168907071888</c:v>
                </c:pt>
                <c:pt idx="2">
                  <c:v>0.1173582700175336</c:v>
                </c:pt>
                <c:pt idx="3">
                  <c:v>0.10859146697837523</c:v>
                </c:pt>
                <c:pt idx="4">
                  <c:v>9.7662185856224423E-2</c:v>
                </c:pt>
                <c:pt idx="5">
                  <c:v>8.6265341905318524E-2</c:v>
                </c:pt>
                <c:pt idx="6">
                  <c:v>3.9625949736995909E-2</c:v>
                </c:pt>
                <c:pt idx="7">
                  <c:v>1.8293395675043834E-2</c:v>
                </c:pt>
                <c:pt idx="8">
                  <c:v>0.35219170075978962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079-400E-A1C2-3C92168BA7E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9226" y="784193"/>
            <a:ext cx="7539344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600"/>
              </a:lnSpc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 данным маркетингового агентства НАПИ, по итогам пяти месяцев текущего года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продажи новых прицепов-полуприцепов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выросли на 15,5%. По итогам января-мая текущего года было продано 17,1 тыс. прицепов и полуприцепов против 14,8 тыс. годом ранее.  Продажи подержанных прицепов-полуприцепов выросли на 33,5%, с  26,6 тыс. по итогам января-мая прошлого года до  35,5 тыс. в текущем году. На рынке подержанной техники наибольшим спросом пользовались бортовые и тентованные прицепы-полуприцепы, на рынке новой – самосвальные.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05603" y="296951"/>
            <a:ext cx="62148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Лидеры на рынке прицепной техники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35726" y="2973689"/>
            <a:ext cx="3180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Подержанные прицепы-полуприцепы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8A96328-226B-4D2B-A65E-B39BE4F9DC02}"/>
              </a:ext>
            </a:extLst>
          </p:cNvPr>
          <p:cNvSpPr/>
          <p:nvPr/>
        </p:nvSpPr>
        <p:spPr>
          <a:xfrm>
            <a:off x="2134689" y="2448790"/>
            <a:ext cx="536241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Рынок </a:t>
            </a:r>
            <a:r>
              <a:rPr lang="ru-RU" sz="11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прицепов-полуприцепов</a:t>
            </a:r>
            <a:r>
              <a:rPr lang="ru-RU" sz="1100" b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 - май 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68827" y="2967595"/>
            <a:ext cx="3180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прицепы-полуприцепы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042" y="3278863"/>
            <a:ext cx="7243707" cy="2860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41363" y="6138863"/>
            <a:ext cx="43172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i="1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</a:t>
            </a:r>
            <a:r>
              <a:rPr lang="ru-RU" sz="900" i="1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  <a:r>
              <a:rPr lang="ru-RU" sz="900" i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9791" y="609449"/>
            <a:ext cx="69025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По данным маркетингового агентства НАПИ, по итогам пяти месяцев текущего года </a:t>
            </a:r>
            <a:r>
              <a:rPr lang="ru-RU" sz="1200" dirty="0">
                <a:hlinkClick r:id="rId2"/>
              </a:rPr>
              <a:t>продажи новых прицепов-полуприцепов </a:t>
            </a:r>
            <a:r>
              <a:rPr lang="ru-RU" sz="1200" dirty="0"/>
              <a:t>выросли на 15,5%. По итогам января-мая текущего года было продано 17,1 тыс. прицепов и полуприцепов против 14,8 тыс. годом ранее.  Продажи подержанных прицепов-полуприцепов выросли на 33,5%, с  26,6 тыс. по итогам января-мая прошлого года до  35,5 тыс. в текущем году. На рынке подержанной техники наибольшим спросом пользовались бортовые и тентованные прицепы-полуприцепы, на рынке новой – самосвальные.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02978" y="266173"/>
            <a:ext cx="645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FF0000"/>
                </a:solidFill>
              </a:rPr>
              <a:t>Лидеры на рынке прицепной техники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0874" y="2991227"/>
            <a:ext cx="3180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</a:rPr>
              <a:t>Подержанные прицепы-полуприцепы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342594"/>
              </p:ext>
            </p:extLst>
          </p:nvPr>
        </p:nvGraphicFramePr>
        <p:xfrm>
          <a:off x="1509790" y="3225736"/>
          <a:ext cx="4331049" cy="2565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332164"/>
              </p:ext>
            </p:extLst>
          </p:nvPr>
        </p:nvGraphicFramePr>
        <p:xfrm>
          <a:off x="5137227" y="3225736"/>
          <a:ext cx="3097270" cy="2395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8A96328-226B-4D2B-A65E-B39BE4F9DC02}"/>
              </a:ext>
            </a:extLst>
          </p:cNvPr>
          <p:cNvSpPr/>
          <p:nvPr/>
        </p:nvSpPr>
        <p:spPr>
          <a:xfrm>
            <a:off x="2373120" y="2634346"/>
            <a:ext cx="53624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Рынок прицепов-полуприцепов, янв.-май 2023 г.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54327" y="2989392"/>
            <a:ext cx="3180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</a:rPr>
              <a:t>Новые прицепы-полуприцепы</a:t>
            </a:r>
          </a:p>
        </p:txBody>
      </p:sp>
    </p:spTree>
    <p:extLst>
      <p:ext uri="{BB962C8B-B14F-4D97-AF65-F5344CB8AC3E}">
        <p14:creationId xmlns:p14="http://schemas.microsoft.com/office/powerpoint/2010/main" val="7184086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207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26</cp:revision>
  <cp:lastPrinted>2023-07-04T08:17:46Z</cp:lastPrinted>
  <dcterms:created xsi:type="dcterms:W3CDTF">2022-08-09T13:01:09Z</dcterms:created>
  <dcterms:modified xsi:type="dcterms:W3CDTF">2023-07-25T13:04:17Z</dcterms:modified>
</cp:coreProperties>
</file>