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7C7A7"/>
    <a:srgbClr val="615B5B"/>
    <a:srgbClr val="8AE693"/>
    <a:srgbClr val="AAC5FC"/>
    <a:srgbClr val="BBDCF1"/>
    <a:srgbClr val="B3F09A"/>
    <a:srgbClr val="9CEEC7"/>
    <a:srgbClr val="A0EAA9"/>
    <a:srgbClr val="F57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90" d="100"/>
          <a:sy n="90" d="100"/>
        </p:scale>
        <p:origin x="2598" y="5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napinfo.ru/services/rynok-korporativnyh-avtomobilej/rynok-korporativnyh-avtomobilej-2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ru-RU" altLang="ru-RU" sz="1400" b="1" dirty="0">
              <a:solidFill>
                <a:srgbClr val="C1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23880" y="632774"/>
            <a:ext cx="77190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1100" dirty="0" smtClean="0"/>
              <a:t>Согласно </a:t>
            </a:r>
            <a:r>
              <a:rPr lang="ru-RU" sz="1100" dirty="0"/>
              <a:t>данным </a:t>
            </a:r>
            <a:r>
              <a:rPr lang="en-US" sz="1100" dirty="0"/>
              <a:t>Russian Automotive Market Research</a:t>
            </a:r>
            <a:r>
              <a:rPr lang="ru-RU" sz="1100" dirty="0"/>
              <a:t> </a:t>
            </a:r>
            <a:r>
              <a:rPr lang="ru-RU" sz="1100" dirty="0">
                <a:hlinkClick r:id="rId2"/>
              </a:rPr>
              <a:t>продажи новых легковых</a:t>
            </a:r>
            <a:r>
              <a:rPr lang="en-US" sz="1100" dirty="0">
                <a:hlinkClick r:id="rId2"/>
              </a:rPr>
              <a:t> </a:t>
            </a:r>
            <a:r>
              <a:rPr lang="ru-RU" sz="1100" dirty="0">
                <a:hlinkClick r:id="rId2"/>
              </a:rPr>
              <a:t>автомобилей </a:t>
            </a:r>
            <a:r>
              <a:rPr lang="ru-RU" sz="1100">
                <a:hlinkClick r:id="rId2"/>
              </a:rPr>
              <a:t>корпоративным </a:t>
            </a:r>
            <a:r>
              <a:rPr lang="ru-RU" sz="1100" smtClean="0">
                <a:hlinkClick r:id="rId2"/>
              </a:rPr>
              <a:t>клиентам</a:t>
            </a:r>
            <a:r>
              <a:rPr lang="ru-RU" sz="1100" smtClean="0"/>
              <a:t> за </a:t>
            </a:r>
            <a:r>
              <a:rPr lang="ru-RU" sz="1100" dirty="0" smtClean="0"/>
              <a:t>1 кв. </a:t>
            </a:r>
            <a:r>
              <a:rPr lang="ru-RU" sz="1100" dirty="0"/>
              <a:t>2022 г. увеличились на </a:t>
            </a:r>
            <a:r>
              <a:rPr lang="ru-RU" sz="1100" dirty="0" smtClean="0"/>
              <a:t>8,4% </a:t>
            </a:r>
            <a:r>
              <a:rPr lang="ru-RU" sz="1100" dirty="0"/>
              <a:t>по сравнению с аналогичным периодом 2021 года.</a:t>
            </a:r>
            <a:r>
              <a:rPr lang="en-US" sz="1100" dirty="0"/>
              <a:t> </a:t>
            </a:r>
            <a:r>
              <a:rPr lang="ru-RU" sz="1100" dirty="0"/>
              <a:t>В </a:t>
            </a:r>
            <a:r>
              <a:rPr lang="ru-RU" sz="1100" dirty="0" smtClean="0"/>
              <a:t>1 кв. </a:t>
            </a:r>
            <a:r>
              <a:rPr lang="ru-RU" sz="1100" dirty="0"/>
              <a:t>текущего года корпоративные клиенты приобрели </a:t>
            </a:r>
            <a:r>
              <a:rPr lang="ru-RU" sz="1100" dirty="0" smtClean="0"/>
              <a:t>59,0 </a:t>
            </a:r>
            <a:r>
              <a:rPr lang="ru-RU" sz="1100" dirty="0"/>
              <a:t>тыс. легковых автомобилей. </a:t>
            </a:r>
            <a:r>
              <a:rPr lang="ru-RU" sz="1100" dirty="0" smtClean="0"/>
              <a:t>Лидером продаж стала модель </a:t>
            </a:r>
            <a:r>
              <a:rPr lang="en-US" sz="1100" dirty="0" smtClean="0"/>
              <a:t>KIA RIO</a:t>
            </a:r>
            <a:r>
              <a:rPr lang="ru-RU" sz="1100" dirty="0" smtClean="0"/>
              <a:t>. Спрос на нее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вырос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98,5%.</a:t>
            </a:r>
            <a:endParaRPr lang="ru-RU" sz="1100" dirty="0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0889C586-FDAA-4F70-8469-A81365A552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535353"/>
              </p:ext>
            </p:extLst>
          </p:nvPr>
        </p:nvGraphicFramePr>
        <p:xfrm>
          <a:off x="1267080" y="2063910"/>
          <a:ext cx="7545935" cy="4242998"/>
        </p:xfrm>
        <a:graphic>
          <a:graphicData uri="http://schemas.openxmlformats.org/drawingml/2006/table">
            <a:tbl>
              <a:tblPr/>
              <a:tblGrid>
                <a:gridCol w="15016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7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7386">
                  <a:extLst>
                    <a:ext uri="{9D8B030D-6E8A-4147-A177-3AD203B41FA5}">
                      <a16:colId xmlns:a16="http://schemas.microsoft.com/office/drawing/2014/main" val="872351515"/>
                    </a:ext>
                  </a:extLst>
                </a:gridCol>
                <a:gridCol w="10073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73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7386">
                  <a:extLst>
                    <a:ext uri="{9D8B030D-6E8A-4147-A177-3AD203B41FA5}">
                      <a16:colId xmlns:a16="http://schemas.microsoft.com/office/drawing/2014/main" val="1307235715"/>
                    </a:ext>
                  </a:extLst>
                </a:gridCol>
                <a:gridCol w="10073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2431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Марка / модель</a:t>
                      </a:r>
                      <a:endParaRPr lang="ru-RU" sz="105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050" b="1" i="0" u="none" strike="noStrike" baseline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кв. 2021</a:t>
                      </a:r>
                      <a:endParaRPr lang="ru-RU" sz="105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кв. </a:t>
                      </a:r>
                      <a:r>
                        <a:rPr lang="ru-RU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</a:t>
                      </a:r>
                      <a:r>
                        <a:rPr lang="en-US" sz="105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5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</a:t>
                      </a:r>
                      <a:r>
                        <a:rPr lang="en-U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/20</a:t>
                      </a:r>
                      <a:r>
                        <a:rPr lang="en-U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05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кв. </a:t>
                      </a:r>
                      <a:r>
                        <a:rPr lang="ru-RU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en-US" sz="105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105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кв. </a:t>
                      </a:r>
                      <a:r>
                        <a:rPr lang="ru-RU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</a:t>
                      </a:r>
                      <a:r>
                        <a:rPr lang="en-U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</a:t>
                      </a:r>
                      <a:r>
                        <a:rPr lang="en-US" sz="105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05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/2022</a:t>
                      </a:r>
                      <a:endParaRPr lang="ru-RU" sz="105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431">
                <a:tc vMerge="1">
                  <a:txBody>
                    <a:bodyPr/>
                    <a:lstStyle/>
                    <a:p>
                      <a:pPr algn="ctr" fontAlgn="b"/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2C3E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</a:t>
                      </a:r>
                      <a:r>
                        <a:rPr lang="ru-RU" sz="105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05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</a:t>
                      </a:r>
                      <a:r>
                        <a:rPr lang="ru-RU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ед.</a:t>
                      </a: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динамика</a:t>
                      </a: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</a:t>
                      </a: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динамика</a:t>
                      </a: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KIA RIO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98,5%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6,1%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VOLKSWAGEN POLO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27,9%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5,6%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LADA LARGUS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-26,5%</a:t>
                      </a:r>
                      <a:endParaRPr lang="ru-RU" sz="1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5,2%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-2,5%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452676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HYUNDAI SOLARIS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40,4%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4,6%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5961013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TOYOTA CAMRY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20,8%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3,9%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2714855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LADA VESTA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38,9%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3,8%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119736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RENAULT DUSTER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21,2%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3,3%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916674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LADA GRANTA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-34,2%</a:t>
                      </a:r>
                      <a:endParaRPr lang="ru-RU" sz="1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3,0%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-1,9%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1712205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SKODA RAPID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37,3%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2,9%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1270197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LADA NIVA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22,8%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2,7%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4871458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RENAULT LOGAN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-11,8%</a:t>
                      </a:r>
                      <a:endParaRPr lang="ru-RU" sz="1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2,7%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-0,6%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UAZ PATRIOT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2,6%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2,5%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-0,1%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NISSAN QASHQAI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77,3%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2,0%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LADA 4x4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-44,7%</a:t>
                      </a:r>
                      <a:endParaRPr lang="ru-RU" sz="1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1,9%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TOYOTA RAV4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-4,0%</a:t>
                      </a:r>
                      <a:endParaRPr lang="ru-RU" sz="1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1,6%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-0,2%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0" indent="85725"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Другие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6,6%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48,1%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-0,8%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0" indent="85725" algn="l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Итого: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59,0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8,4%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100,0%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273324" y="1768777"/>
            <a:ext cx="752884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Продажи новых легковых автомобилей корпоративным клиентам</a:t>
            </a:r>
            <a:endParaRPr lang="ru-RU" sz="11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871528" y="307208"/>
            <a:ext cx="70502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solidFill>
                  <a:srgbClr val="FF0000"/>
                </a:solidFill>
              </a:rPr>
              <a:t>Лидеры корпоративных продаж легковых автомобилей в 1 квартале 2022</a:t>
            </a:r>
            <a:endParaRPr lang="ru-RU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8717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2639</TotalTime>
  <Words>328</Words>
  <Application>Microsoft Office PowerPoint</Application>
  <PresentationFormat>Экран (4:3)</PresentationFormat>
  <Paragraphs>133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283</cp:revision>
  <cp:lastPrinted>2021-01-12T08:54:06Z</cp:lastPrinted>
  <dcterms:created xsi:type="dcterms:W3CDTF">2017-01-10T10:06:35Z</dcterms:created>
  <dcterms:modified xsi:type="dcterms:W3CDTF">2022-04-21T08:48:16Z</dcterms:modified>
</cp:coreProperties>
</file>