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 varScale="1">
        <p:scale>
          <a:sx n="109" d="100"/>
          <a:sy n="109" d="100"/>
        </p:scale>
        <p:origin x="205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napinfo.ru/services/rynok-korporativnyh-avtomobilej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ru-RU" altLang="ru-RU" sz="1400" b="1" dirty="0">
              <a:solidFill>
                <a:srgbClr val="C1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87373" y="666217"/>
            <a:ext cx="774649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000" dirty="0" smtClean="0"/>
              <a:t>Согласно </a:t>
            </a:r>
            <a:r>
              <a:rPr lang="ru-RU" sz="1000" dirty="0"/>
              <a:t>данным </a:t>
            </a:r>
            <a:r>
              <a:rPr lang="ru-RU" sz="1000" dirty="0" smtClean="0"/>
              <a:t>НАПИ / </a:t>
            </a:r>
            <a:r>
              <a:rPr lang="en-US" sz="1000" dirty="0" smtClean="0"/>
              <a:t>Russian </a:t>
            </a:r>
            <a:r>
              <a:rPr lang="en-US" sz="1000" dirty="0"/>
              <a:t>Automotive Market Research</a:t>
            </a:r>
            <a:r>
              <a:rPr lang="ru-RU" sz="1000" dirty="0"/>
              <a:t> </a:t>
            </a:r>
            <a:r>
              <a:rPr lang="ru-RU" sz="1000" dirty="0">
                <a:hlinkClick r:id="rId2"/>
              </a:rPr>
              <a:t>продажи новых </a:t>
            </a:r>
            <a:r>
              <a:rPr lang="ru-RU" sz="1000" dirty="0" smtClean="0">
                <a:hlinkClick r:id="rId2"/>
              </a:rPr>
              <a:t>грузовых</a:t>
            </a:r>
            <a:r>
              <a:rPr lang="en-US" sz="1000" dirty="0" smtClean="0">
                <a:hlinkClick r:id="rId2"/>
              </a:rPr>
              <a:t> </a:t>
            </a:r>
            <a:r>
              <a:rPr lang="ru-RU" sz="1000" dirty="0">
                <a:hlinkClick r:id="rId2"/>
              </a:rPr>
              <a:t>автомобилей корпоративным клиентам </a:t>
            </a:r>
            <a:r>
              <a:rPr lang="ru-RU" sz="1000" dirty="0"/>
              <a:t>за </a:t>
            </a:r>
            <a:r>
              <a:rPr lang="ru-RU" sz="1000" dirty="0" smtClean="0"/>
              <a:t>январь-апрель 2022 </a:t>
            </a:r>
            <a:r>
              <a:rPr lang="ru-RU" sz="1000" dirty="0"/>
              <a:t>г. увеличились на </a:t>
            </a:r>
            <a:r>
              <a:rPr lang="ru-RU" sz="1000" dirty="0" smtClean="0"/>
              <a:t>6,0% </a:t>
            </a:r>
            <a:r>
              <a:rPr lang="ru-RU" sz="1000" dirty="0"/>
              <a:t>по сравнению с аналогичным периодом 2021 года.</a:t>
            </a:r>
            <a:r>
              <a:rPr lang="en-US" sz="1000" dirty="0"/>
              <a:t> </a:t>
            </a:r>
            <a:r>
              <a:rPr lang="ru-RU" sz="1000" dirty="0"/>
              <a:t>В </a:t>
            </a:r>
            <a:r>
              <a:rPr lang="ru-RU" sz="1000" dirty="0" smtClean="0"/>
              <a:t>январе-апреле текущего </a:t>
            </a:r>
            <a:r>
              <a:rPr lang="ru-RU" sz="1000" dirty="0"/>
              <a:t>года корпоративные клиенты приобрели </a:t>
            </a:r>
            <a:r>
              <a:rPr lang="ru-RU" sz="1000" dirty="0" smtClean="0"/>
              <a:t>28,0 </a:t>
            </a:r>
            <a:r>
              <a:rPr lang="ru-RU" sz="1000" dirty="0"/>
              <a:t>тыс. </a:t>
            </a:r>
            <a:r>
              <a:rPr lang="ru-RU" sz="1000" dirty="0" smtClean="0"/>
              <a:t>грузовых </a:t>
            </a:r>
            <a:r>
              <a:rPr lang="ru-RU" sz="1000" dirty="0"/>
              <a:t>автомобилей. </a:t>
            </a:r>
            <a:r>
              <a:rPr lang="ru-RU" sz="1000" smtClean="0"/>
              <a:t>Лидером </a:t>
            </a:r>
            <a:r>
              <a:rPr lang="ru-RU" sz="1000"/>
              <a:t>по темпам роста </a:t>
            </a:r>
            <a:r>
              <a:rPr lang="ru-RU" sz="1000" smtClean="0"/>
              <a:t>стала </a:t>
            </a:r>
            <a:r>
              <a:rPr lang="ru-RU" sz="1000" dirty="0" smtClean="0"/>
              <a:t>модель </a:t>
            </a:r>
            <a:r>
              <a:rPr lang="en-US" sz="1000" dirty="0">
                <a:solidFill>
                  <a:srgbClr val="000000"/>
                </a:solidFill>
              </a:rPr>
              <a:t>SHAANXI </a:t>
            </a:r>
            <a:r>
              <a:rPr lang="en-US" sz="1000" dirty="0" smtClean="0">
                <a:solidFill>
                  <a:srgbClr val="000000"/>
                </a:solidFill>
              </a:rPr>
              <a:t>SX3318</a:t>
            </a:r>
            <a:r>
              <a:rPr lang="ru-RU" sz="1000" dirty="0" smtClean="0"/>
              <a:t>. Спрос на нее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вырос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000" dirty="0">
                <a:solidFill>
                  <a:srgbClr val="000000"/>
                </a:solidFill>
              </a:rPr>
              <a:t>820,8</a:t>
            </a:r>
            <a:r>
              <a:rPr lang="ru-RU" sz="1000" dirty="0" smtClean="0">
                <a:solidFill>
                  <a:srgbClr val="000000"/>
                </a:solidFill>
              </a:rPr>
              <a:t>%</a:t>
            </a:r>
            <a:r>
              <a:rPr lang="ru-RU" sz="1000" dirty="0" smtClean="0"/>
              <a:t>, что связано с эффектом низкой базы. </a:t>
            </a:r>
            <a:r>
              <a:rPr lang="ru-RU" sz="1000" dirty="0"/>
              <a:t>Количество проданных </a:t>
            </a:r>
            <a:r>
              <a:rPr lang="ru-RU" sz="1000" dirty="0" smtClean="0"/>
              <a:t>новых </a:t>
            </a:r>
            <a:r>
              <a:rPr lang="en-US" sz="1000" dirty="0">
                <a:solidFill>
                  <a:srgbClr val="000000"/>
                </a:solidFill>
              </a:rPr>
              <a:t>SHAANXI </a:t>
            </a:r>
            <a:r>
              <a:rPr lang="en-US" sz="1000" dirty="0" smtClean="0">
                <a:solidFill>
                  <a:srgbClr val="000000"/>
                </a:solidFill>
              </a:rPr>
              <a:t>SX3318</a:t>
            </a:r>
            <a:r>
              <a:rPr lang="ru-RU" sz="1000" dirty="0" smtClean="0">
                <a:solidFill>
                  <a:srgbClr val="000000"/>
                </a:solidFill>
              </a:rPr>
              <a:t> составило </a:t>
            </a:r>
            <a:r>
              <a:rPr lang="ru-RU" sz="1000" dirty="0">
                <a:solidFill>
                  <a:srgbClr val="000000"/>
                </a:solidFill>
              </a:rPr>
              <a:t>663 </a:t>
            </a:r>
            <a:r>
              <a:rPr lang="ru-RU" sz="1000" dirty="0" smtClean="0">
                <a:solidFill>
                  <a:srgbClr val="000000"/>
                </a:solidFill>
              </a:rPr>
              <a:t>единиц техники.</a:t>
            </a:r>
            <a:endParaRPr lang="ru-RU" sz="1000" dirty="0">
              <a:solidFill>
                <a:srgbClr val="000000"/>
              </a:solidFill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889C586-FDAA-4F70-8469-A81365A55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091343"/>
              </p:ext>
            </p:extLst>
          </p:nvPr>
        </p:nvGraphicFramePr>
        <p:xfrm>
          <a:off x="1296167" y="2152885"/>
          <a:ext cx="7699763" cy="4346709"/>
        </p:xfrm>
        <a:graphic>
          <a:graphicData uri="http://schemas.openxmlformats.org/drawingml/2006/table">
            <a:tbl>
              <a:tblPr/>
              <a:tblGrid>
                <a:gridCol w="1737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3764">
                  <a:extLst>
                    <a:ext uri="{9D8B030D-6E8A-4147-A177-3AD203B41FA5}">
                      <a16:colId xmlns:a16="http://schemas.microsoft.com/office/drawing/2014/main" val="872351515"/>
                    </a:ext>
                  </a:extLst>
                </a:gridCol>
                <a:gridCol w="993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3764">
                  <a:extLst>
                    <a:ext uri="{9D8B030D-6E8A-4147-A177-3AD203B41FA5}">
                      <a16:colId xmlns:a16="http://schemas.microsoft.com/office/drawing/2014/main" val="1307235715"/>
                    </a:ext>
                  </a:extLst>
                </a:gridCol>
                <a:gridCol w="9937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041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Марка / модель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Январь-апрель </a:t>
                      </a:r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Январь-апрель 2021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/20</a:t>
                      </a:r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Январь-апрель 20</a:t>
                      </a:r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Январь-апрель 2021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2022/2021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587">
                <a:tc vMerge="1"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C3E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количество, </a:t>
                      </a:r>
                      <a:b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ед.</a:t>
                      </a: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</a:t>
                      </a: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Доля, %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</a:t>
                      </a: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0" indent="87313"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KAMAZ 43118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10,8%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0" indent="87313" algn="l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KAMAZ 65115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0" indent="87313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GAZ GAZON NEXT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-1,2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452676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0" indent="87313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KAMAZ 5490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-22,7%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6,8%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-1,8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961013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0" indent="87313" algn="l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VOLVO FH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714855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0" indent="87313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URAL 4320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119736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0" indent="87313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KAMAZ 6520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2,8%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916674"/>
                  </a:ext>
                </a:extLst>
              </a:tr>
              <a:tr h="297565">
                <a:tc>
                  <a:txBody>
                    <a:bodyPr/>
                    <a:lstStyle/>
                    <a:p>
                      <a:pPr marL="0" indent="87313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MERCEDES-BENZ ACTROS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3,5%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-0,7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712205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0" indent="87313" algn="l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SHAANXI SX3318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270197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0" indent="87313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VOLVO FM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4871458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0" indent="87313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URAL 5557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1,2%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0,7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0" indent="87313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SHAANXI SX3258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0,7%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0" indent="87313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GAZ SADKO NEXT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1,2%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0" indent="87313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HYUNDAI MIGHTY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0,2%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0" indent="87313" algn="l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MAZ 6501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1,3%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183">
                <a:tc>
                  <a:txBody>
                    <a:bodyPr/>
                    <a:lstStyle/>
                    <a:p>
                      <a:pPr marL="0" indent="87313"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Другие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48,4%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-4,4</a:t>
                      </a:r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0" indent="87313" algn="l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Итого: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26,4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100,0%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310054" y="1900991"/>
            <a:ext cx="76756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Продажи новых </a:t>
            </a:r>
            <a:r>
              <a:rPr lang="ru-RU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грузовых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автомобилей корпоративным клиентам</a:t>
            </a:r>
            <a:endParaRPr lang="ru-RU" sz="1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38654" y="290116"/>
            <a:ext cx="73338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solidFill>
                  <a:srgbClr val="FF0000"/>
                </a:solidFill>
              </a:rPr>
              <a:t>Лидеры корпоративных продаж грузовых автомобилей в январе-апреле 2022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9828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2673</TotalTime>
  <Words>330</Words>
  <Application>Microsoft Office PowerPoint</Application>
  <PresentationFormat>Экран (4:3)</PresentationFormat>
  <Paragraphs>133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283</cp:revision>
  <cp:lastPrinted>2021-01-12T08:54:06Z</cp:lastPrinted>
  <dcterms:created xsi:type="dcterms:W3CDTF">2017-01-10T10:06:35Z</dcterms:created>
  <dcterms:modified xsi:type="dcterms:W3CDTF">2022-05-30T06:59:03Z</dcterms:modified>
</cp:coreProperties>
</file>