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575"/>
    <a:srgbClr val="F7C7A7"/>
    <a:srgbClr val="615B5B"/>
    <a:srgbClr val="8AE693"/>
    <a:srgbClr val="AAC5FC"/>
    <a:srgbClr val="BBDCF1"/>
    <a:srgbClr val="B3F09A"/>
    <a:srgbClr val="9CEEC7"/>
    <a:srgbClr val="A0EAA9"/>
    <a:srgbClr val="F577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>
        <p:scale>
          <a:sx n="98" d="100"/>
          <a:sy n="98" d="100"/>
        </p:scale>
        <p:origin x="1512" y="3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hyperlink" Target="https://napinfo.ru/services/marketing-rynka-avtozapchastej/monitoring-tsen-na-shiny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149545" y="181374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Куда катятся цены на шины</a:t>
            </a:r>
            <a:endParaRPr lang="ko-KR" altLang="en-US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95755" y="652794"/>
            <a:ext cx="773741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100" dirty="0">
                <a:solidFill>
                  <a:srgbClr val="212121"/>
                </a:solidFill>
              </a:rPr>
              <a:t>Агентство Russian Automotive Market Research провело </a:t>
            </a:r>
            <a:r>
              <a:rPr lang="ru-RU" sz="1100" dirty="0" smtClean="0">
                <a:solidFill>
                  <a:srgbClr val="212121"/>
                </a:solidFill>
                <a:hlinkClick r:id="rId2"/>
              </a:rPr>
              <a:t>исследование по ценам на новые шины</a:t>
            </a:r>
            <a:r>
              <a:rPr lang="ru-RU" sz="1100" dirty="0" smtClean="0">
                <a:solidFill>
                  <a:srgbClr val="212121"/>
                </a:solidFill>
              </a:rPr>
              <a:t> по типам автомобилей, по ценовым сегментам, сезонности за январь-март 2022 года</a:t>
            </a:r>
            <a:r>
              <a:rPr lang="ru-RU" sz="1100" smtClean="0">
                <a:solidFill>
                  <a:srgbClr val="212121"/>
                </a:solidFill>
              </a:rPr>
              <a:t>. </a:t>
            </a:r>
            <a:endParaRPr lang="ru-RU" sz="1100" smtClean="0">
              <a:solidFill>
                <a:srgbClr val="212121"/>
              </a:solidFill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</a:pPr>
            <a:r>
              <a:rPr lang="ru-RU" sz="1100" smtClean="0"/>
              <a:t>Согласно </a:t>
            </a:r>
            <a:r>
              <a:rPr lang="ru-RU" sz="1100" dirty="0"/>
              <a:t>данным </a:t>
            </a:r>
            <a:r>
              <a:rPr lang="en-US" sz="1100" dirty="0" smtClean="0"/>
              <a:t>RAMR</a:t>
            </a:r>
            <a:r>
              <a:rPr lang="ru-RU" sz="1100" dirty="0" smtClean="0"/>
              <a:t>, в </a:t>
            </a:r>
            <a:r>
              <a:rPr lang="ru-RU" sz="1100" dirty="0"/>
              <a:t>марте относительно январю 2022 </a:t>
            </a:r>
            <a:r>
              <a:rPr lang="ru-RU" sz="1100" dirty="0" smtClean="0"/>
              <a:t>года средние цены на шины подорожали на 37%. </a:t>
            </a:r>
          </a:p>
          <a:p>
            <a:pPr algn="just">
              <a:lnSpc>
                <a:spcPct val="150000"/>
              </a:lnSpc>
            </a:pPr>
            <a:r>
              <a:rPr lang="ru-RU" sz="1100" dirty="0" smtClean="0"/>
              <a:t>Более всего цены выросли в сегменте </a:t>
            </a:r>
            <a:r>
              <a:rPr lang="en-US" sz="1100" dirty="0" smtClean="0">
                <a:solidFill>
                  <a:srgbClr val="212121"/>
                </a:solidFill>
              </a:rPr>
              <a:t>C</a:t>
            </a:r>
            <a:r>
              <a:rPr lang="ru-RU" sz="1100" dirty="0" smtClean="0">
                <a:solidFill>
                  <a:srgbClr val="212121"/>
                </a:solidFill>
              </a:rPr>
              <a:t>: летние шины на 49,4%, а зимние на 41,9%. </a:t>
            </a:r>
            <a:endParaRPr lang="ru-RU" sz="1100" dirty="0"/>
          </a:p>
        </p:txBody>
      </p:sp>
      <p:sp>
        <p:nvSpPr>
          <p:cNvPr id="19" name="TextBox 18">
            <a:hlinkClick r:id="rId3"/>
            <a:extLst>
              <a:ext uri="{FF2B5EF4-FFF2-40B4-BE49-F238E27FC236}">
                <a16:creationId xmlns:a16="http://schemas.microsoft.com/office/drawing/2014/main" id="{8951C0F7-5B66-6F43-B268-AF859CE8BA04}"/>
              </a:ext>
            </a:extLst>
          </p:cNvPr>
          <p:cNvSpPr txBox="1"/>
          <p:nvPr/>
        </p:nvSpPr>
        <p:spPr>
          <a:xfrm>
            <a:off x="1425086" y="2192011"/>
            <a:ext cx="6383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Динамика цен </a:t>
            </a: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шины </a:t>
            </a:r>
            <a:r>
              <a:rPr lang="ru-RU" sz="1050" b="1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050" b="1" smtClean="0">
                <a:latin typeface="Arial" panose="020B0604020202020204" pitchFamily="34" charset="0"/>
                <a:cs typeface="Arial" panose="020B0604020202020204" pitchFamily="34" charset="0"/>
              </a:rPr>
              <a:t>ценовым </a:t>
            </a: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сегментам в </a:t>
            </a:r>
            <a:r>
              <a:rPr lang="ru-RU" sz="1050" b="1" smtClean="0">
                <a:latin typeface="Arial" panose="020B0604020202020204" pitchFamily="34" charset="0"/>
                <a:cs typeface="Arial" panose="020B0604020202020204" pitchFamily="34" charset="0"/>
              </a:rPr>
              <a:t>январе-марте </a:t>
            </a:r>
            <a:r>
              <a:rPr lang="ru-RU" sz="1050" b="1" smtClean="0">
                <a:latin typeface="Arial" panose="020B0604020202020204" pitchFamily="34" charset="0"/>
                <a:cs typeface="Arial" panose="020B0604020202020204" pitchFamily="34" charset="0"/>
              </a:rPr>
              <a:t>2022 г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8419" y="2528272"/>
            <a:ext cx="6680626" cy="372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11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2677</TotalTime>
  <Words>79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ＭＳ Ｐゴシック</vt:lpstr>
      <vt:lpstr>Arial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287</cp:revision>
  <cp:lastPrinted>2021-01-12T08:54:06Z</cp:lastPrinted>
  <dcterms:created xsi:type="dcterms:W3CDTF">2017-01-10T10:06:35Z</dcterms:created>
  <dcterms:modified xsi:type="dcterms:W3CDTF">2022-03-29T08:01:23Z</dcterms:modified>
</cp:coreProperties>
</file>