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1508" r:id="rId2"/>
    <p:sldId id="1514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A4C5"/>
    <a:srgbClr val="B1BF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12" d="100"/>
          <a:sy n="112" d="100"/>
        </p:scale>
        <p:origin x="63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8BC71-EF14-4986-BEDA-7F53A14881A2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92D3F-E947-4CD0-B777-B4CF44C85D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169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630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822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0EDB42-C335-4A5C-95FE-69EDCCEB68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E3C711C-2796-4C0E-8E32-7C5036E0B1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B8DA6C-1442-4665-A236-A16AEDFC7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CE22ED-00D8-4390-9ED5-731D37567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B330D6-ABA6-4F7A-924E-09699B4DF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757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C6087D-A56D-44DC-B009-343F81E45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287DAA1-95FF-40A0-99E0-381E113CC5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6E7632-D9E0-4FC0-AF00-F1C954DAF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147277-ECB1-464A-86C0-5AABF225E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41676E-564F-4C6B-B907-BAFC83D6D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75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840E371-9654-463E-8D3A-6E33082B59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A4D83AA-03F6-4D91-9766-7C4DF5D95F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77CFB7-FC2F-4E01-915A-8E4F83BDB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B84415-A4D9-4CF2-A283-58E97EDC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18C607-2531-4AB6-B2F1-5624EA2E4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81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6EC18C-5587-4924-BAC4-F52D06F12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D6B8BA-5014-4CAD-A717-7D414ADCD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524325-BE88-4C0A-A1C3-BF9F8FABE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00761C-10F8-4021-A852-A109E7A26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7307FF-17B9-4A3C-90FB-BC36C9C5F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159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6A07F0-A280-49C5-BC97-E5125E421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32F076C-E003-4C46-9F3C-6546EAFE1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542F85-3593-45D3-AB30-D0AA005A7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52AA3E-0D3E-4420-A961-4F9D4456A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A5F0DD-9C1F-4610-A0E7-D651C9E3B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923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C7EA89-7D1B-4DAD-BCB5-4D9AD51DE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EAC071-7591-49ED-BCF1-ABEC3B00E4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C83935-31A6-4E1E-8C71-0762775EAE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2565BAF-D90F-4C2C-BC42-581C130AC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E1B3478-7624-4E1E-9206-6FCC7F5AA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1FC67D3-685C-458B-BFFC-0396853CE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898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8DB55E-E660-4AB5-8A74-D1EC00234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28B7FA6-7042-413C-AEDE-C09979DC8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435BE1D-B494-4A34-B0F9-C54482C3B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575DCFD-3FCF-4961-B40A-92BFF3FF1C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09DEA51-6A4C-46EC-9DA2-E01F324990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A27F6F9-FFA9-4120-A5B4-F5B07C596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1EFE267-C3EF-467C-9930-495E6DC03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EFDF37D-B2B7-4AEB-B63B-A48C316DD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769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DB88AE-34D7-43A7-8A20-B8A1A91C3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89097B-F1FE-423A-804A-96E64D684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DFC2FFC-0207-4402-B521-07103DBC0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0DBCBA3-D3BB-4901-8B0D-359D12C61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435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BFF0AA5-F633-4E87-A9A1-2C6271488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29EFDFF-3100-4625-AF04-F6FF6A162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C636F0D-31D8-470A-96D4-621835481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48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619784-610F-43C3-9ED4-49F5896AA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E4B52A-B1CC-456E-A293-F336C0412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D04CCFF-FA40-419A-9013-853B2D2FA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9C3441E-6D8F-46F2-A9D1-E31C937B3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42ED52-3D74-4707-93BF-693C63BE6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B83CDF0-D95D-4A39-93DE-6ABDF938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544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40BF93-19DF-4FF8-A372-12BA7E8DB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C571751-65D4-4A72-8E0E-DEBDB1360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D9BC9BD-83AC-4C9E-8E7A-1F242F973F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316E5D-5DDB-48AA-81CA-81417C2AB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9A5C8D-3CD2-4E05-A2C9-249E4FE35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D4F133B-DBEC-4929-978F-27F562B7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60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B3878E-26FC-444B-91D6-2A559639B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769E950-DDFA-41BC-B497-BB563D00A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888A0E-AE92-42F7-BA16-738FD78E80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9E80B-5AC8-44B7-B03E-0AC891655558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4B619-C34F-44A6-A3D6-90BF88581B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3FC0A2-63A9-4F3B-AE75-E6ACA2AF19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03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napinfo.ru/services/it-resheniya-po-analizu-avtomobilnogo-rynka/dv-tco/" TargetMode="External"/><Relationship Id="rId5" Type="http://schemas.openxmlformats.org/officeDocument/2006/relationships/image" Target="../media/image2.gif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2.gif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1271B69-AA02-4C44-AB0D-F9DA999B9A06}"/>
              </a:ext>
            </a:extLst>
          </p:cNvPr>
          <p:cNvSpPr txBox="1">
            <a:spLocks/>
          </p:cNvSpPr>
          <p:nvPr/>
        </p:nvSpPr>
        <p:spPr>
          <a:xfrm>
            <a:off x="7624462" y="287631"/>
            <a:ext cx="391428" cy="1954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22E1CF2F-19B6-4B01-91BB-CDBA096AD5BE}" type="slidenum">
              <a:rPr lang="en-US" sz="1000" b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</a:t>
            </a:fld>
            <a:endParaRPr lang="en-US" sz="1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hlinkClick r:id="rId3"/>
            <a:extLst>
              <a:ext uri="{FF2B5EF4-FFF2-40B4-BE49-F238E27FC236}">
                <a16:creationId xmlns:a16="http://schemas.microsoft.com/office/drawing/2014/main" id="{16AB257E-A5AF-4549-BB43-128081411FA4}"/>
              </a:ext>
            </a:extLst>
          </p:cNvPr>
          <p:cNvSpPr txBox="1"/>
          <p:nvPr/>
        </p:nvSpPr>
        <p:spPr>
          <a:xfrm>
            <a:off x="5935974" y="6444892"/>
            <a:ext cx="58954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Источник: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АПИ /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ациональное Агентство Промышленной Информации</a:t>
            </a:r>
            <a:endParaRPr kumimoji="0" lang="ko-KR" altLang="en-US" sz="90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" name="TextBox 10">
            <a:hlinkClick r:id="rId3"/>
            <a:extLst>
              <a:ext uri="{FF2B5EF4-FFF2-40B4-BE49-F238E27FC236}">
                <a16:creationId xmlns:a16="http://schemas.microsoft.com/office/drawing/2014/main" id="{ABD864A0-29EA-4A3A-A79F-EC9ACECEBB8D}"/>
              </a:ext>
            </a:extLst>
          </p:cNvPr>
          <p:cNvSpPr txBox="1"/>
          <p:nvPr/>
        </p:nvSpPr>
        <p:spPr>
          <a:xfrm>
            <a:off x="1472356" y="6428554"/>
            <a:ext cx="13148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www.napinfo.ru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25" y="248467"/>
            <a:ext cx="889330" cy="519284"/>
          </a:xfrm>
          <a:prstGeom prst="rect">
            <a:avLst/>
          </a:prstGeom>
        </p:spPr>
      </p:pic>
      <p:cxnSp>
        <p:nvCxnSpPr>
          <p:cNvPr id="12" name="Прямая соединительная линия 11"/>
          <p:cNvCxnSpPr>
            <a:cxnSpLocks/>
          </p:cNvCxnSpPr>
          <p:nvPr/>
        </p:nvCxnSpPr>
        <p:spPr>
          <a:xfrm>
            <a:off x="1487136" y="508109"/>
            <a:ext cx="10328012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D5565265-B6A4-4F3A-9EDA-056AD11271D6}"/>
              </a:ext>
            </a:extLst>
          </p:cNvPr>
          <p:cNvCxnSpPr/>
          <p:nvPr/>
        </p:nvCxnSpPr>
        <p:spPr>
          <a:xfrm>
            <a:off x="1472356" y="6410063"/>
            <a:ext cx="10359103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4756E54-534A-4FE6-9758-D782C1A0BD3B}"/>
              </a:ext>
            </a:extLst>
          </p:cNvPr>
          <p:cNvSpPr txBox="1"/>
          <p:nvPr/>
        </p:nvSpPr>
        <p:spPr>
          <a:xfrm>
            <a:off x="9348052" y="107999"/>
            <a:ext cx="246709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КПГ или дизель</a:t>
            </a:r>
            <a:endParaRPr lang="ru-RU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2" descr="F:\qr-code.gif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79" t="9880" r="8537" b="10120"/>
          <a:stretch/>
        </p:blipFill>
        <p:spPr bwMode="auto">
          <a:xfrm>
            <a:off x="210325" y="5678298"/>
            <a:ext cx="660471" cy="644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1649507" y="1042641"/>
            <a:ext cx="5349499" cy="4772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200" dirty="0">
                <a:latin typeface="+mj-lt"/>
              </a:rPr>
              <a:t>Маркетинговое агентство НАПИ сравнило стоимость </a:t>
            </a:r>
            <a:r>
              <a:rPr lang="ru-RU" sz="1200">
                <a:latin typeface="+mj-lt"/>
              </a:rPr>
              <a:t>владения грузовыми автомобилями, работающими на КПГ и на дизельном топливе.</a:t>
            </a:r>
            <a:endParaRPr lang="ru-RU" sz="1200" dirty="0">
              <a:latin typeface="+mj-lt"/>
            </a:endParaRPr>
          </a:p>
          <a:p>
            <a:pPr algn="just">
              <a:lnSpc>
                <a:spcPct val="150000"/>
              </a:lnSpc>
            </a:pPr>
            <a:endParaRPr lang="ru-RU" sz="1200" dirty="0"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ru-RU" sz="1200" dirty="0">
                <a:latin typeface="+mj-lt"/>
              </a:rPr>
              <a:t>Для примера взят седельный тягач </a:t>
            </a:r>
            <a:r>
              <a:rPr lang="en-US" sz="1200" dirty="0">
                <a:latin typeface="+mj-lt"/>
              </a:rPr>
              <a:t>SITRAK C7H</a:t>
            </a:r>
            <a:r>
              <a:rPr lang="ru-RU" sz="1200" dirty="0">
                <a:latin typeface="+mj-lt"/>
              </a:rPr>
              <a:t>, приобретенный в лизинг. В качестве собственника автомобиля выбрано юридическое лицо, эксплуатирующее автомобиль в Москве. Срок владения автомобилем – 60 месяцев (5 лет). Среднегодовой пробег – 200 тыс. км. </a:t>
            </a:r>
          </a:p>
          <a:p>
            <a:pPr algn="just">
              <a:lnSpc>
                <a:spcPct val="150000"/>
              </a:lnSpc>
            </a:pPr>
            <a:endParaRPr lang="ru-RU" sz="1200" dirty="0"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ru-RU" sz="1200" dirty="0">
                <a:latin typeface="+mj-lt"/>
              </a:rPr>
              <a:t>Анализ показал, что покупка тягача на газе изначально обходится дороже, чем тягача на дизеле на 3,1 млн рублей. Однако в ходе дальнейшей эксплуатации тягач на КПГ оказывается выгоднее. Стоимость владения тягачом с газовым двигателем за год на 2 млн рублей дешевле, чем тягачом с дизельным двигателем. Стоимость владения тягачом на газе за пять лет дешевле на 10 млн рублей (30%).</a:t>
            </a:r>
          </a:p>
          <a:p>
            <a:pPr algn="just">
              <a:lnSpc>
                <a:spcPct val="150000"/>
              </a:lnSpc>
            </a:pPr>
            <a:endParaRPr lang="ru-RU" sz="1200" dirty="0"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ru-RU" sz="1200" dirty="0">
                <a:latin typeface="+mj-lt"/>
              </a:rPr>
              <a:t>Расчет выполнен с использованием </a:t>
            </a:r>
            <a:r>
              <a:rPr lang="ru-RU" sz="1200" dirty="0">
                <a:latin typeface="+mj-lt"/>
                <a:hlinkClick r:id="rId6"/>
              </a:rPr>
              <a:t>онлайн калькулятора</a:t>
            </a:r>
            <a:r>
              <a:rPr lang="en-US" sz="1200" dirty="0">
                <a:latin typeface="+mj-lt"/>
                <a:hlinkClick r:id="rId6"/>
              </a:rPr>
              <a:t> </a:t>
            </a:r>
            <a:r>
              <a:rPr lang="ru-RU" sz="1200" dirty="0">
                <a:latin typeface="+mj-lt"/>
                <a:hlinkClick r:id="rId6"/>
              </a:rPr>
              <a:t>стоимости владения </a:t>
            </a:r>
            <a:r>
              <a:rPr lang="en-US" sz="1200" dirty="0">
                <a:latin typeface="+mj-lt"/>
                <a:hlinkClick r:id="rId6"/>
              </a:rPr>
              <a:t>DV – TCO</a:t>
            </a:r>
            <a:r>
              <a:rPr lang="ru-RU" sz="1200" dirty="0">
                <a:latin typeface="+mj-lt"/>
                <a:hlinkClick r:id="rId6"/>
              </a:rPr>
              <a:t>.</a:t>
            </a:r>
            <a:endParaRPr lang="ru-RU" sz="1200" dirty="0">
              <a:latin typeface="+mj-lt"/>
            </a:endParaRPr>
          </a:p>
        </p:txBody>
      </p:sp>
      <p:pic>
        <p:nvPicPr>
          <p:cNvPr id="13" name="Рисунок 12" descr="Изображение выглядит как транспортное средство, Наземный транспорт, транспорт, колесо&#10;&#10;Автоматически созданное описание">
            <a:extLst>
              <a:ext uri="{FF2B5EF4-FFF2-40B4-BE49-F238E27FC236}">
                <a16:creationId xmlns:a16="http://schemas.microsoft.com/office/drawing/2014/main" id="{98B24AE2-C76D-4805-816A-62050FCCA6F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3735" y="1313464"/>
            <a:ext cx="6093171" cy="3255256"/>
          </a:xfrm>
          <a:prstGeom prst="rect">
            <a:avLst/>
          </a:prstGeom>
          <a:ln w="3175">
            <a:noFill/>
          </a:ln>
        </p:spPr>
      </p:pic>
      <p:sp>
        <p:nvSpPr>
          <p:cNvPr id="15" name="Прямоугольник 14"/>
          <p:cNvSpPr/>
          <p:nvPr/>
        </p:nvSpPr>
        <p:spPr>
          <a:xfrm>
            <a:off x="-1146966" y="4316260"/>
            <a:ext cx="1146966" cy="382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ru-RU" sz="900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НАПИ_стоимость_владения</a:t>
            </a:r>
            <a:endParaRPr lang="ru-RU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973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1271B69-AA02-4C44-AB0D-F9DA999B9A06}"/>
              </a:ext>
            </a:extLst>
          </p:cNvPr>
          <p:cNvSpPr txBox="1">
            <a:spLocks/>
          </p:cNvSpPr>
          <p:nvPr/>
        </p:nvSpPr>
        <p:spPr>
          <a:xfrm>
            <a:off x="11635745" y="243513"/>
            <a:ext cx="391428" cy="1954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22E1CF2F-19B6-4B01-91BB-CDBA096AD5BE}" type="slidenum">
              <a:rPr lang="en-US" sz="1000" b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2</a:t>
            </a:fld>
            <a:endParaRPr lang="en-US" sz="1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hlinkClick r:id="rId3"/>
            <a:extLst>
              <a:ext uri="{FF2B5EF4-FFF2-40B4-BE49-F238E27FC236}">
                <a16:creationId xmlns:a16="http://schemas.microsoft.com/office/drawing/2014/main" id="{ABD864A0-29EA-4A3A-A79F-EC9ACECEBB8D}"/>
              </a:ext>
            </a:extLst>
          </p:cNvPr>
          <p:cNvSpPr txBox="1"/>
          <p:nvPr/>
        </p:nvSpPr>
        <p:spPr>
          <a:xfrm>
            <a:off x="1213419" y="6437640"/>
            <a:ext cx="13148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www.napinfo.ru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25" y="248467"/>
            <a:ext cx="889330" cy="519284"/>
          </a:xfrm>
          <a:prstGeom prst="rect">
            <a:avLst/>
          </a:prstGeom>
        </p:spPr>
      </p:pic>
      <p:cxnSp>
        <p:nvCxnSpPr>
          <p:cNvPr id="12" name="Прямая соединительная линия 11"/>
          <p:cNvCxnSpPr>
            <a:cxnSpLocks/>
          </p:cNvCxnSpPr>
          <p:nvPr/>
        </p:nvCxnSpPr>
        <p:spPr>
          <a:xfrm>
            <a:off x="1487136" y="508109"/>
            <a:ext cx="10328012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D5565265-B6A4-4F3A-9EDA-056AD11271D6}"/>
              </a:ext>
            </a:extLst>
          </p:cNvPr>
          <p:cNvCxnSpPr/>
          <p:nvPr/>
        </p:nvCxnSpPr>
        <p:spPr>
          <a:xfrm>
            <a:off x="1276642" y="6421269"/>
            <a:ext cx="10359103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Таблица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6158181"/>
              </p:ext>
            </p:extLst>
          </p:nvPr>
        </p:nvGraphicFramePr>
        <p:xfrm>
          <a:off x="1546957" y="935653"/>
          <a:ext cx="5688000" cy="52679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8000">
                  <a:extLst>
                    <a:ext uri="{9D8B030D-6E8A-4147-A177-3AD203B41FA5}">
                      <a16:colId xmlns:a16="http://schemas.microsoft.com/office/drawing/2014/main" val="715745505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1925508259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1039365748"/>
                    </a:ext>
                  </a:extLst>
                </a:gridCol>
              </a:tblGrid>
              <a:tr h="2192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Стоимость владения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SITRAK C7H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6083107"/>
                  </a:ext>
                </a:extLst>
              </a:tr>
              <a:tr h="21929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Тип </a:t>
                      </a:r>
                      <a:r>
                        <a:rPr lang="ru-RU" sz="10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двигателя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КПГ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Дизель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140276"/>
                  </a:ext>
                </a:extLst>
              </a:tr>
              <a:tr h="11087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8044998"/>
                  </a:ext>
                </a:extLst>
              </a:tr>
              <a:tr h="219291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Стоимость автомобиля, руб.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10 600 000</a:t>
                      </a:r>
                      <a:endParaRPr lang="ru-RU" sz="105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7 500 000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7652717"/>
                  </a:ext>
                </a:extLst>
              </a:tr>
              <a:tr h="21929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Стоимость владения за км</a:t>
                      </a:r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, руб.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32.91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42.93</a:t>
                      </a:r>
                      <a:endParaRPr lang="ru-RU" sz="900" kern="1200" dirty="0">
                        <a:solidFill>
                          <a:srgbClr val="FF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2751440"/>
                  </a:ext>
                </a:extLst>
              </a:tr>
              <a:tr h="21929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Стоимость владения в год</a:t>
                      </a:r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, руб.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6 582 014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8 585 181</a:t>
                      </a:r>
                      <a:endParaRPr lang="ru-RU" sz="900" kern="1200" dirty="0">
                        <a:solidFill>
                          <a:srgbClr val="FF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1838318"/>
                  </a:ext>
                </a:extLst>
              </a:tr>
              <a:tr h="21929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Стоимость владения за 5 лет</a:t>
                      </a:r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, руб.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32 910 068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42 925 905</a:t>
                      </a:r>
                      <a:endParaRPr lang="ru-RU" sz="105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8403769"/>
                  </a:ext>
                </a:extLst>
              </a:tr>
              <a:tr h="110878">
                <a:tc gridSpan="3">
                  <a:txBody>
                    <a:bodyPr/>
                    <a:lstStyle/>
                    <a:p>
                      <a:pPr algn="l" fontAlgn="b"/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6088424"/>
                  </a:ext>
                </a:extLst>
              </a:tr>
              <a:tr h="219291"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Технические характеристики 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558200"/>
                  </a:ext>
                </a:extLst>
              </a:tr>
              <a:tr h="219291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effectLst/>
                          <a:latin typeface="+mj-lt"/>
                        </a:rPr>
                        <a:t>Полная масса, кг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  <a:latin typeface="+mj-lt"/>
                        </a:rPr>
                        <a:t>19 000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  <a:latin typeface="+mj-lt"/>
                        </a:rPr>
                        <a:t>19 000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247607"/>
                  </a:ext>
                </a:extLst>
              </a:tr>
              <a:tr h="219291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effectLst/>
                          <a:latin typeface="+mj-lt"/>
                        </a:rPr>
                        <a:t>Мощность двигателя, лс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  <a:latin typeface="+mj-lt"/>
                        </a:rPr>
                        <a:t>430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  <a:latin typeface="+mj-lt"/>
                        </a:rPr>
                        <a:t>480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591587"/>
                  </a:ext>
                </a:extLst>
              </a:tr>
              <a:tr h="219291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effectLst/>
                          <a:latin typeface="+mj-lt"/>
                        </a:rPr>
                        <a:t>Колесная формула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>
                          <a:effectLst/>
                          <a:latin typeface="+mj-lt"/>
                        </a:rPr>
                        <a:t>4x2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>
                          <a:effectLst/>
                          <a:latin typeface="+mj-lt"/>
                        </a:rPr>
                        <a:t>4x2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0365007"/>
                  </a:ext>
                </a:extLst>
              </a:tr>
              <a:tr h="219291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effectLst/>
                          <a:latin typeface="+mj-lt"/>
                        </a:rPr>
                        <a:t>Количество газовых баллонов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  <a:latin typeface="+mj-lt"/>
                        </a:rPr>
                        <a:t>8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4110315"/>
                  </a:ext>
                </a:extLst>
              </a:tr>
              <a:tr h="219291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Размер шин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315/80 R22.5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315/80 R22.5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6226125"/>
                  </a:ext>
                </a:extLst>
              </a:tr>
              <a:tr h="219291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Производитель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Кама (Всесезонные)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Кама (Всесезонные)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2927932"/>
                  </a:ext>
                </a:extLst>
              </a:tr>
              <a:tr h="110878">
                <a:tc gridSpan="3">
                  <a:txBody>
                    <a:bodyPr/>
                    <a:lstStyle/>
                    <a:p>
                      <a:pPr algn="l" fontAlgn="b"/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114304"/>
                  </a:ext>
                </a:extLst>
              </a:tr>
              <a:tr h="219291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50" b="1" u="none" strike="noStrike" dirty="0">
                          <a:effectLst/>
                          <a:latin typeface="+mj-lt"/>
                        </a:rPr>
                        <a:t>Финансовый лизинг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1493871"/>
                  </a:ext>
                </a:extLst>
              </a:tr>
              <a:tr h="21929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u="none" strike="noStrike" dirty="0">
                          <a:effectLst/>
                          <a:latin typeface="+mj-lt"/>
                        </a:rPr>
                        <a:t>Выкупной платеж</a:t>
                      </a:r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, руб.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  <a:latin typeface="+mj-lt"/>
                        </a:rPr>
                        <a:t>10 000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  <a:latin typeface="+mj-lt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10 000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33521"/>
                  </a:ext>
                </a:extLst>
              </a:tr>
              <a:tr h="21929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u="none" strike="noStrike" dirty="0">
                          <a:effectLst/>
                          <a:latin typeface="+mj-lt"/>
                        </a:rPr>
                        <a:t>Лизинговый платеж</a:t>
                      </a:r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, руб.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  <a:latin typeface="+mj-lt"/>
                        </a:rPr>
                        <a:t>370 670</a:t>
                      </a:r>
                      <a:r>
                        <a:rPr lang="ru-RU" sz="1050" u="none" strike="noStrike" baseline="0" dirty="0">
                          <a:effectLst/>
                          <a:latin typeface="+mj-lt"/>
                        </a:rPr>
                        <a:t> </a:t>
                      </a:r>
                      <a:endParaRPr lang="ru-RU" sz="9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  <a:latin typeface="+mj-lt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262 230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3195674"/>
                  </a:ext>
                </a:extLst>
              </a:tr>
              <a:tr h="21929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u="none" strike="noStrike" dirty="0">
                          <a:effectLst/>
                          <a:latin typeface="+mj-lt"/>
                        </a:rPr>
                        <a:t>Аванс клиента</a:t>
                      </a:r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, руб.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  <a:latin typeface="+mj-lt"/>
                        </a:rPr>
                        <a:t>1 590 000</a:t>
                      </a:r>
                      <a:r>
                        <a:rPr lang="ru-RU" sz="1050" u="none" strike="noStrike" baseline="0" dirty="0">
                          <a:effectLst/>
                          <a:latin typeface="+mj-lt"/>
                        </a:rPr>
                        <a:t> </a:t>
                      </a:r>
                      <a:endParaRPr lang="ru-RU" sz="9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  <a:latin typeface="+mj-lt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1 125 000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8536172"/>
                  </a:ext>
                </a:extLst>
              </a:tr>
              <a:tr h="21929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u="none" strike="noStrike" dirty="0">
                          <a:effectLst/>
                          <a:latin typeface="+mj-lt"/>
                        </a:rPr>
                        <a:t>Ставка лизинга годовая</a:t>
                      </a:r>
                      <a:endParaRPr lang="ru-RU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  <a:latin typeface="+mj-lt"/>
                        </a:rPr>
                        <a:t>28 %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  <a:latin typeface="+mj-lt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28 %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3725301"/>
                  </a:ext>
                </a:extLst>
              </a:tr>
              <a:tr h="21929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u="none" strike="noStrike" dirty="0">
                          <a:effectLst/>
                          <a:latin typeface="+mj-lt"/>
                        </a:rPr>
                        <a:t>Расходы по договору лизинга</a:t>
                      </a:r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, руб.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  <a:latin typeface="+mj-lt"/>
                        </a:rPr>
                        <a:t>14 944 134</a:t>
                      </a:r>
                      <a:endParaRPr lang="ru-RU" sz="9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  <a:latin typeface="+mj-lt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10 575 266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8022721"/>
                  </a:ext>
                </a:extLst>
              </a:tr>
              <a:tr h="21929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Эффекты лизинга, руб.</a:t>
                      </a:r>
                      <a:endParaRPr lang="ru-RU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  <a:latin typeface="+mj-lt"/>
                        </a:rPr>
                        <a:t>3 288 766</a:t>
                      </a:r>
                      <a:endParaRPr lang="ru-RU" sz="9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  <a:latin typeface="+mj-lt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2 326 731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2628786"/>
                  </a:ext>
                </a:extLst>
              </a:tr>
              <a:tr h="110878">
                <a:tc gridSpan="3">
                  <a:txBody>
                    <a:bodyPr/>
                    <a:lstStyle/>
                    <a:p>
                      <a:pPr algn="l" fontAlgn="b"/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9293273"/>
                  </a:ext>
                </a:extLst>
              </a:tr>
              <a:tr h="219291"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Потеря стоимости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035353"/>
                  </a:ext>
                </a:extLst>
              </a:tr>
              <a:tr h="21929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Потеря стоимости, руб.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4 085 746 </a:t>
                      </a:r>
                      <a:endParaRPr lang="ru-RU" sz="9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2 890 858</a:t>
                      </a:r>
                      <a:endParaRPr lang="ru-RU" sz="9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5473950"/>
                  </a:ext>
                </a:extLst>
              </a:tr>
            </a:tbl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E4756E54-534A-4FE6-9758-D782C1A0BD3B}"/>
              </a:ext>
            </a:extLst>
          </p:cNvPr>
          <p:cNvSpPr txBox="1"/>
          <p:nvPr/>
        </p:nvSpPr>
        <p:spPr>
          <a:xfrm>
            <a:off x="7367045" y="648742"/>
            <a:ext cx="45287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На КПГ</a:t>
            </a:r>
            <a:endParaRPr lang="en-US" sz="1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4756E54-534A-4FE6-9758-D782C1A0BD3B}"/>
              </a:ext>
            </a:extLst>
          </p:cNvPr>
          <p:cNvSpPr txBox="1"/>
          <p:nvPr/>
        </p:nvSpPr>
        <p:spPr>
          <a:xfrm>
            <a:off x="7342386" y="3427835"/>
            <a:ext cx="455338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На дизеле</a:t>
            </a:r>
            <a:endParaRPr lang="en-US" sz="1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16" name="Picture 2" descr="F:\qr-code.gif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79" t="9880" r="8537" b="10120"/>
          <a:stretch/>
        </p:blipFill>
        <p:spPr bwMode="auto">
          <a:xfrm>
            <a:off x="210325" y="5678298"/>
            <a:ext cx="660471" cy="644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>
            <a:hlinkClick r:id="rId3"/>
            <a:extLst>
              <a:ext uri="{FF2B5EF4-FFF2-40B4-BE49-F238E27FC236}">
                <a16:creationId xmlns:a16="http://schemas.microsoft.com/office/drawing/2014/main" id="{16AB257E-A5AF-4549-BB43-128081411FA4}"/>
              </a:ext>
            </a:extLst>
          </p:cNvPr>
          <p:cNvSpPr txBox="1"/>
          <p:nvPr/>
        </p:nvSpPr>
        <p:spPr>
          <a:xfrm>
            <a:off x="5919663" y="6437640"/>
            <a:ext cx="58954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Источник: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АПИ /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ациональное Агентство Промышленной Информации</a:t>
            </a:r>
            <a:endParaRPr kumimoji="0" lang="ko-KR" altLang="en-US" sz="90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54715" y="935653"/>
            <a:ext cx="4553381" cy="2531483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67045" y="3706941"/>
            <a:ext cx="4569911" cy="2496626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E4756E54-534A-4FE6-9758-D782C1A0BD3B}"/>
              </a:ext>
            </a:extLst>
          </p:cNvPr>
          <p:cNvSpPr txBox="1"/>
          <p:nvPr/>
        </p:nvSpPr>
        <p:spPr>
          <a:xfrm>
            <a:off x="9451590" y="107999"/>
            <a:ext cx="236355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КПГ или дизель</a:t>
            </a:r>
            <a:endParaRPr lang="ru-RU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6188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2233</TotalTime>
  <Words>356</Words>
  <Application>Microsoft Office PowerPoint</Application>
  <PresentationFormat>Широкоэкранный</PresentationFormat>
  <Paragraphs>79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Козлов Александр Л</dc:creator>
  <cp:lastModifiedBy>Болушева Ольга Александровна</cp:lastModifiedBy>
  <cp:revision>307</cp:revision>
  <dcterms:created xsi:type="dcterms:W3CDTF">2025-02-12T06:29:35Z</dcterms:created>
  <dcterms:modified xsi:type="dcterms:W3CDTF">2025-11-28T12:22:40Z</dcterms:modified>
</cp:coreProperties>
</file>