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1508" r:id="rId2"/>
    <p:sldId id="1514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A4C5"/>
    <a:srgbClr val="B1B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8BC71-EF14-4986-BEDA-7F53A14881A2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2D3F-E947-4CD0-B777-B4CF44C85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6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63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822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EDB42-C335-4A5C-95FE-69EDCCEB6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3C711C-2796-4C0E-8E32-7C5036E0B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B8DA6C-1442-4665-A236-A16AEDF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E22ED-00D8-4390-9ED5-731D3756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330D6-ABA6-4F7A-924E-09699B4D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6087D-A56D-44DC-B009-343F81E4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87DAA1-95FF-40A0-99E0-381E113CC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7632-D9E0-4FC0-AF00-F1C954DA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47277-ECB1-464A-86C0-5AABF225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1676E-564F-4C6B-B907-BAFC83D6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40E371-9654-463E-8D3A-6E33082B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D83AA-03F6-4D91-9766-7C4DF5D9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7CFB7-FC2F-4E01-915A-8E4F83B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84415-A4D9-4CF2-A283-58E97EDC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8C607-2531-4AB6-B2F1-5624EA2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EC18C-5587-4924-BAC4-F52D06F1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D6B8BA-5014-4CAD-A717-7D414ADC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524325-BE88-4C0A-A1C3-BF9F8FAB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0761C-10F8-4021-A852-A109E7A2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307FF-17B9-4A3C-90FB-BC36C9C5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A07F0-A280-49C5-BC97-E5125E4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F076C-E003-4C46-9F3C-6546EAFE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2F85-3593-45D3-AB30-D0AA005A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2AA3E-0D3E-4420-A961-4F9D4456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F0DD-9C1F-4610-A0E7-D651C9E3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7EA89-7D1B-4DAD-BCB5-4D9AD51DE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C071-7591-49ED-BCF1-ABEC3B00E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83935-31A6-4E1E-8C71-0762775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65BAF-D90F-4C2C-BC42-581C130A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B3478-7624-4E1E-9206-6FCC7F5A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FC67D3-685C-458B-BFFC-0396853C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DB55E-E660-4AB5-8A74-D1EC0023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8B7FA6-7042-413C-AEDE-C09979DC8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35BE1D-B494-4A34-B0F9-C54482C3B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75DCFD-3FCF-4961-B40A-92BFF3FF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DEA51-6A4C-46EC-9DA2-E01F324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27F6F9-FFA9-4120-A5B4-F5B07C59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FE267-C3EF-467C-9930-495E6DC0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DF37D-B2B7-4AEB-B63B-A48C316D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B88AE-34D7-43A7-8A20-B8A1A91C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89097B-F1FE-423A-804A-96E64D68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FC2FFC-0207-4402-B521-07103DBC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DBCBA3-D3BB-4901-8B0D-359D12C6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FF0AA5-F633-4E87-A9A1-2C627148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EFDFF-3100-4625-AF04-F6FF6A16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36F0D-31D8-470A-96D4-62183548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8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19784-610F-43C3-9ED4-49F5896A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4B52A-B1CC-456E-A293-F336C041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04CCFF-FA40-419A-9013-853B2D2F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3441E-6D8F-46F2-A9D1-E31C937B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42ED52-3D74-4707-93BF-693C63BE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CDF0-D95D-4A39-93DE-6ABDF938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4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BF93-19DF-4FF8-A372-12BA7E8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571751-65D4-4A72-8E0E-DEBDB1360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9BC9BD-83AC-4C9E-8E7A-1F242F973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16E5D-5DDB-48AA-81CA-81417C2A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9A5C8D-3CD2-4E05-A2C9-249E4FE3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F133B-DBEC-4929-978F-27F562B7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878E-26FC-444B-91D6-2A559639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69E950-DDFA-41BC-B497-BB563D00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88A0E-AE92-42F7-BA16-738FD78E8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80B-5AC8-44B7-B03E-0AC891655558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4B619-C34F-44A6-A3D6-90BF88581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FC0A2-63A9-4F3B-AE75-E6ACA2AF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apinfo.ru/services/it-resheniya-po-analizu-avtomobilnogo-rynka/dv-tco/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7624462" y="287631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hlinkClick r:id="rId3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5935974" y="6444892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472356" y="6428554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487136" y="508109"/>
            <a:ext cx="1032801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472356" y="6410063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9348052" y="107999"/>
            <a:ext cx="2467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КПГ или дизель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F:\qr-code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9" t="9880" r="8537" b="10120"/>
          <a:stretch/>
        </p:blipFill>
        <p:spPr bwMode="auto">
          <a:xfrm>
            <a:off x="210325" y="5678298"/>
            <a:ext cx="660471" cy="64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649507" y="1042641"/>
            <a:ext cx="5349499" cy="4772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dirty="0">
                <a:latin typeface="+mj-lt"/>
              </a:rPr>
              <a:t>Маркетинговое агентство НАПИ сравнило стоимость </a:t>
            </a:r>
            <a:r>
              <a:rPr lang="ru-RU" sz="1200">
                <a:latin typeface="+mj-lt"/>
              </a:rPr>
              <a:t>владения грузовыми автомобилями, работающими на КПГ и на дизельном топливе.</a:t>
            </a:r>
            <a:endParaRPr lang="ru-RU" sz="1200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ru-RU" sz="12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ru-RU" sz="1200" dirty="0">
                <a:latin typeface="+mj-lt"/>
              </a:rPr>
              <a:t>Для примера взят седельный тягач </a:t>
            </a:r>
            <a:r>
              <a:rPr lang="en-US" sz="1200" dirty="0">
                <a:latin typeface="+mj-lt"/>
              </a:rPr>
              <a:t>SITRAK C7H</a:t>
            </a:r>
            <a:r>
              <a:rPr lang="ru-RU" sz="1200" dirty="0">
                <a:latin typeface="+mj-lt"/>
              </a:rPr>
              <a:t>, приобретенный в лизинг. В качестве собственника автомобиля выбрано юридическое лицо, эксплуатирующее автомобиль в Москве. Срок владения автомобилем – 60 месяцев (5 лет). Среднегодовой пробег – 200 тыс. км. </a:t>
            </a:r>
          </a:p>
          <a:p>
            <a:pPr algn="just">
              <a:lnSpc>
                <a:spcPct val="150000"/>
              </a:lnSpc>
            </a:pPr>
            <a:endParaRPr lang="ru-RU" sz="12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ru-RU" sz="1200" dirty="0">
                <a:latin typeface="+mj-lt"/>
              </a:rPr>
              <a:t>Анализ показал, что покупка тягача на газе изначально обходится дороже, чем тягача на дизеле на 3,1 млн рублей. Однако в ходе дальнейшей эксплуатации тягач на КПГ оказывается выгоднее. Стоимость владения тягачом с газовым двигателем за год на 2 млн рублей дешевле, чем тягачом с дизельным двигателем. Стоимость владения тягачом на газе за пять лет дешевле на 10 млн рублей (30%).</a:t>
            </a:r>
          </a:p>
          <a:p>
            <a:pPr algn="just">
              <a:lnSpc>
                <a:spcPct val="150000"/>
              </a:lnSpc>
            </a:pPr>
            <a:endParaRPr lang="ru-RU" sz="12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ru-RU" sz="1200" dirty="0">
                <a:latin typeface="+mj-lt"/>
              </a:rPr>
              <a:t>Расчет выполнен с использованием </a:t>
            </a:r>
            <a:r>
              <a:rPr lang="ru-RU" sz="1200" dirty="0">
                <a:latin typeface="+mj-lt"/>
                <a:hlinkClick r:id="rId6"/>
              </a:rPr>
              <a:t>онлайн калькулятора</a:t>
            </a:r>
            <a:r>
              <a:rPr lang="en-US" sz="1200" dirty="0">
                <a:latin typeface="+mj-lt"/>
                <a:hlinkClick r:id="rId6"/>
              </a:rPr>
              <a:t> </a:t>
            </a:r>
            <a:r>
              <a:rPr lang="ru-RU" sz="1200" dirty="0">
                <a:latin typeface="+mj-lt"/>
                <a:hlinkClick r:id="rId6"/>
              </a:rPr>
              <a:t>стоимости владения </a:t>
            </a:r>
            <a:r>
              <a:rPr lang="en-US" sz="1200" dirty="0">
                <a:latin typeface="+mj-lt"/>
                <a:hlinkClick r:id="rId6"/>
              </a:rPr>
              <a:t>DV – TCO</a:t>
            </a:r>
            <a:r>
              <a:rPr lang="ru-RU" sz="1200" dirty="0">
                <a:latin typeface="+mj-lt"/>
                <a:hlinkClick r:id="rId6"/>
              </a:rPr>
              <a:t>.</a:t>
            </a:r>
            <a:endParaRPr lang="ru-RU" sz="1200" dirty="0">
              <a:latin typeface="+mj-lt"/>
            </a:endParaRPr>
          </a:p>
        </p:txBody>
      </p:sp>
      <p:pic>
        <p:nvPicPr>
          <p:cNvPr id="13" name="Рисунок 12" descr="Изображение выглядит как транспортное средство, Наземный транспорт, транспорт, колесо&#10;&#10;Автоматически созданное описание">
            <a:extLst>
              <a:ext uri="{FF2B5EF4-FFF2-40B4-BE49-F238E27FC236}">
                <a16:creationId xmlns:a16="http://schemas.microsoft.com/office/drawing/2014/main" id="{98B24AE2-C76D-4805-816A-62050FCCA6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735" y="1313464"/>
            <a:ext cx="6093171" cy="3255256"/>
          </a:xfrm>
          <a:prstGeom prst="rect">
            <a:avLst/>
          </a:prstGeom>
          <a:ln w="3175"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-1146966" y="4316260"/>
            <a:ext cx="1146966" cy="382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ru-RU" sz="900" dirty="0" err="1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НАПИ_стоимость_владения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973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213419" y="6437640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487136" y="508109"/>
            <a:ext cx="1032801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276642" y="6421269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158181"/>
              </p:ext>
            </p:extLst>
          </p:nvPr>
        </p:nvGraphicFramePr>
        <p:xfrm>
          <a:off x="1546957" y="935653"/>
          <a:ext cx="5688000" cy="52679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715745505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925508259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039365748"/>
                    </a:ext>
                  </a:extLst>
                </a:gridCol>
              </a:tblGrid>
              <a:tr h="2192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Стоимость владения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SITRAK C7H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083107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Тип </a:t>
                      </a:r>
                      <a:r>
                        <a:rPr lang="ru-RU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двигателя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КПГ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Дизель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40276"/>
                  </a:ext>
                </a:extLst>
              </a:tr>
              <a:tr h="11087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044998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Стоимость автомобиля, руб.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10 600 000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7 500 000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7652717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Стоимость владения за км</a:t>
                      </a: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руб.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32.91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42.93</a:t>
                      </a:r>
                      <a:endParaRPr lang="ru-RU" sz="900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751440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Стоимость владения в год</a:t>
                      </a: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руб.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6 582 014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8 585 181</a:t>
                      </a:r>
                      <a:endParaRPr lang="ru-RU" sz="900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1838318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Стоимость владения за 5 лет</a:t>
                      </a: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руб.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32 910 068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42 925 905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8403769"/>
                  </a:ext>
                </a:extLst>
              </a:tr>
              <a:tr h="110878">
                <a:tc gridSpan="3"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088424"/>
                  </a:ext>
                </a:extLst>
              </a:tr>
              <a:tr h="219291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Технические характеристики 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558200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Полная масса, кг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19 000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19 000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247607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Мощность двигателя, лс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430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480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591587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Колесная формула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  <a:latin typeface="+mj-lt"/>
                        </a:rPr>
                        <a:t>4x2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  <a:latin typeface="+mj-lt"/>
                        </a:rPr>
                        <a:t>4x2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365007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Количество газовых баллонов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4110315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Размер шин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315/80 R22.5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315/80 R22.5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226125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Производитель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Кама (Всесезонные)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Кама (Всесезонные)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2927932"/>
                  </a:ext>
                </a:extLst>
              </a:tr>
              <a:tr h="110878">
                <a:tc gridSpan="3"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14304"/>
                  </a:ext>
                </a:extLst>
              </a:tr>
              <a:tr h="219291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effectLst/>
                          <a:latin typeface="+mj-lt"/>
                        </a:rPr>
                        <a:t>Финансовый лизинг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493871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Выкупной платеж</a:t>
                      </a: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руб.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10 000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10 000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33521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Лизинговый платеж</a:t>
                      </a: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руб.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370 670</a:t>
                      </a:r>
                      <a:r>
                        <a:rPr lang="ru-RU" sz="1050" u="none" strike="noStrike" baseline="0" dirty="0">
                          <a:effectLst/>
                          <a:latin typeface="+mj-lt"/>
                        </a:rPr>
                        <a:t> 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262 230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3195674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Аванс клиента</a:t>
                      </a: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руб.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1 590 000</a:t>
                      </a:r>
                      <a:r>
                        <a:rPr lang="ru-RU" sz="1050" u="none" strike="noStrike" baseline="0" dirty="0">
                          <a:effectLst/>
                          <a:latin typeface="+mj-lt"/>
                        </a:rPr>
                        <a:t> 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1 125 000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8536172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Ставка лизинга годовая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28 %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28 %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3725301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Расходы по договору лизинга</a:t>
                      </a: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руб.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14 944 134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10 575 266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8022721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Эффекты лизинга, руб.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</a:rPr>
                        <a:t>3 288 766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2 326 731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628786"/>
                  </a:ext>
                </a:extLst>
              </a:tr>
              <a:tr h="110878">
                <a:tc gridSpan="3"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9293273"/>
                  </a:ext>
                </a:extLst>
              </a:tr>
              <a:tr h="219291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Потеря стоимости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035353"/>
                  </a:ext>
                </a:extLst>
              </a:tr>
              <a:tr h="2192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Потеря стоимости, руб.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4 085 746 </a:t>
                      </a:r>
                      <a:endParaRPr lang="ru-RU" sz="900" b="0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2 890 858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5473950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7367045" y="648742"/>
            <a:ext cx="45287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На КПГ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7342386" y="3427835"/>
            <a:ext cx="45533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На дизеле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6" name="Picture 2" descr="F:\qr-code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9" t="9880" r="8537" b="10120"/>
          <a:stretch/>
        </p:blipFill>
        <p:spPr bwMode="auto">
          <a:xfrm>
            <a:off x="210325" y="5678298"/>
            <a:ext cx="660471" cy="64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hlinkClick r:id="rId3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5919663" y="6437640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4715" y="935653"/>
            <a:ext cx="4553381" cy="253148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7045" y="3706941"/>
            <a:ext cx="4569911" cy="249662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9451590" y="107999"/>
            <a:ext cx="23635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КПГ или дизель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6188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</TotalTime>
  <Words>356</Words>
  <Application>Microsoft Office PowerPoint</Application>
  <PresentationFormat>Широкоэкранный</PresentationFormat>
  <Paragraphs>79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307</cp:revision>
  <dcterms:created xsi:type="dcterms:W3CDTF">2025-02-12T06:29:35Z</dcterms:created>
  <dcterms:modified xsi:type="dcterms:W3CDTF">2025-11-28T12:22:40Z</dcterms:modified>
</cp:coreProperties>
</file>