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70" r:id="rId2"/>
  </p:sldIdLst>
  <p:sldSz cx="9144000" cy="6858000" type="screen4x3"/>
  <p:notesSz cx="6761163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575"/>
    <a:srgbClr val="C2B614"/>
    <a:srgbClr val="BA1306"/>
    <a:srgbClr val="A8AC14"/>
    <a:srgbClr val="9CA6D0"/>
    <a:srgbClr val="9EABCE"/>
    <a:srgbClr val="6581AF"/>
    <a:srgbClr val="7A92BA"/>
    <a:srgbClr val="F7C7A7"/>
    <a:srgbClr val="615B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24" autoAdjust="0"/>
    <p:restoredTop sz="96416" autoAdjust="0"/>
  </p:normalViewPr>
  <p:slideViewPr>
    <p:cSldViewPr snapToGrid="0">
      <p:cViewPr>
        <p:scale>
          <a:sx n="100" d="100"/>
          <a:sy n="100" d="100"/>
        </p:scale>
        <p:origin x="2298" y="2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A79F7D-2E40-4980-B88A-311EC428ECC1}" type="datetimeFigureOut">
              <a:rPr lang="ru-RU" smtClean="0"/>
              <a:t>09.02.2022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1243013"/>
            <a:ext cx="4475163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275" y="4784725"/>
            <a:ext cx="5408613" cy="3914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FEE3F9-D63A-4D47-82F5-2303E982A3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2394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FEE3F9-D63A-4D47-82F5-2303E982A39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23885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199" y="258762"/>
            <a:ext cx="7704667" cy="443971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199" y="824971"/>
            <a:ext cx="7704667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98641" y="6587067"/>
            <a:ext cx="387350" cy="1344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1219199" y="1273704"/>
            <a:ext cx="7702549" cy="4974696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56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4307" y="6592358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4762104"/>
            <a:ext cx="7694083" cy="148629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38200"/>
            <a:ext cx="2437208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38200"/>
            <a:ext cx="243242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38200"/>
            <a:ext cx="243941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580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92439"/>
            <a:ext cx="2437208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92439"/>
            <a:ext cx="243242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92439"/>
            <a:ext cx="243941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7542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9"/>
          </p:nvPr>
        </p:nvSpPr>
        <p:spPr>
          <a:xfrm>
            <a:off x="3857113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0"/>
          </p:nvPr>
        </p:nvSpPr>
        <p:spPr>
          <a:xfrm>
            <a:off x="6481760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21"/>
          </p:nvPr>
        </p:nvSpPr>
        <p:spPr>
          <a:xfrm>
            <a:off x="1227666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557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Контакты</a:t>
            </a:r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Сайты: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Телефон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Факс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376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en-US" dirty="0"/>
              <a:t>Contacts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Site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:      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Phone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Fax: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935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7665" y="838200"/>
            <a:ext cx="7694083" cy="541020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17957" y="6596592"/>
            <a:ext cx="372535" cy="1090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3353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7666" y="821267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326467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850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72571" y="821268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227666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028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7665" y="3928533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2333" y="3928533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7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7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831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6"/>
            <a:ext cx="377613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6"/>
            <a:ext cx="379941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10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221133" y="6594475"/>
            <a:ext cx="366446" cy="1174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1219199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26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2445675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20"/>
          </p:nvPr>
        </p:nvSpPr>
        <p:spPr>
          <a:xfrm>
            <a:off x="3165827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21"/>
          </p:nvPr>
        </p:nvSpPr>
        <p:spPr>
          <a:xfrm>
            <a:off x="5112455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2"/>
          </p:nvPr>
        </p:nvSpPr>
        <p:spPr>
          <a:xfrm>
            <a:off x="7059082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212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833172"/>
            <a:ext cx="7694083" cy="150512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2529947"/>
            <a:ext cx="2437208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2529947"/>
            <a:ext cx="243242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2529947"/>
            <a:ext cx="243941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573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1354845"/>
            <a:ext cx="7694083" cy="248055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4004733"/>
            <a:ext cx="2437208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4004733"/>
            <a:ext cx="243242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4004733"/>
            <a:ext cx="243941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7702549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76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22419" y="205058"/>
            <a:ext cx="7719173" cy="429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2418" y="815341"/>
            <a:ext cx="7719173" cy="55410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8682037" y="6636005"/>
            <a:ext cx="259553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195869" y="6636005"/>
            <a:ext cx="6824056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 userDrawn="1"/>
        </p:nvSpPr>
        <p:spPr>
          <a:xfrm>
            <a:off x="6961625" y="6542073"/>
            <a:ext cx="179568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1" dirty="0">
                <a:solidFill>
                  <a:srgbClr val="2C3E50"/>
                </a:solidFill>
              </a:rPr>
              <a:t>Russian Automotive</a:t>
            </a:r>
            <a:r>
              <a:rPr lang="en-US" sz="700" b="1" baseline="0" dirty="0">
                <a:solidFill>
                  <a:srgbClr val="2C3E50"/>
                </a:solidFill>
              </a:rPr>
              <a:t> Market Research</a:t>
            </a:r>
            <a:endParaRPr lang="ru-RU" sz="700" b="1" dirty="0">
              <a:solidFill>
                <a:srgbClr val="2C3E50"/>
              </a:solidFill>
            </a:endParaRPr>
          </a:p>
        </p:txBody>
      </p:sp>
      <p:sp>
        <p:nvSpPr>
          <p:cNvPr id="19" name="Прямоугольник 18"/>
          <p:cNvSpPr/>
          <p:nvPr userDrawn="1"/>
        </p:nvSpPr>
        <p:spPr>
          <a:xfrm>
            <a:off x="1238096" y="587616"/>
            <a:ext cx="7719173" cy="18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77" y="200020"/>
            <a:ext cx="925031" cy="61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178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8" r:id="rId3"/>
    <p:sldLayoutId id="2147483675" r:id="rId4"/>
    <p:sldLayoutId id="2147483664" r:id="rId5"/>
    <p:sldLayoutId id="2147483680" r:id="rId6"/>
    <p:sldLayoutId id="2147483672" r:id="rId7"/>
    <p:sldLayoutId id="2147483663" r:id="rId8"/>
    <p:sldLayoutId id="2147483678" r:id="rId9"/>
    <p:sldLayoutId id="2147483676" r:id="rId10"/>
    <p:sldLayoutId id="2147483673" r:id="rId11"/>
    <p:sldLayoutId id="2147483674" r:id="rId12"/>
    <p:sldLayoutId id="2147483677" r:id="rId13"/>
    <p:sldLayoutId id="2147483679" r:id="rId14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1800" kern="1200">
          <a:solidFill>
            <a:srgbClr val="2C3E5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7932259-E007-41CD-A71D-FDF401284385}"/>
              </a:ext>
            </a:extLst>
          </p:cNvPr>
          <p:cNvSpPr txBox="1"/>
          <p:nvPr/>
        </p:nvSpPr>
        <p:spPr>
          <a:xfrm>
            <a:off x="1164592" y="6329794"/>
            <a:ext cx="4438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i="1" smtClean="0"/>
              <a:t>* массой </a:t>
            </a:r>
            <a:r>
              <a:rPr lang="ru-RU" sz="900" i="1" dirty="0"/>
              <a:t>до 6 т.</a:t>
            </a: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1348483" y="272562"/>
            <a:ext cx="7486908" cy="31204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kern="1200">
                <a:solidFill>
                  <a:srgbClr val="2C3E5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/>
              <a:t>Корейские бренды лидируют на российском рынке в январе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164592" y="649487"/>
            <a:ext cx="7779111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t">
              <a:spcAft>
                <a:spcPts val="600"/>
              </a:spcAft>
            </a:pPr>
            <a:r>
              <a:rPr lang="ru-RU" sz="1050" dirty="0">
                <a:solidFill>
                  <a:srgbClr val="212121"/>
                </a:solidFill>
                <a:latin typeface="Arial" panose="020B0604020202020204" pitchFamily="34" charset="0"/>
              </a:rPr>
              <a:t>Согласно данным Ассоциации европейского бизнеса, продажи легковых и легких коммерческих автомобилей* в России по итогам января  2022 года составили 91,7 тыс. ед., показав снижение на 3,7 %.</a:t>
            </a:r>
          </a:p>
          <a:p>
            <a:pPr algn="just" fontAlgn="t">
              <a:spcAft>
                <a:spcPts val="600"/>
              </a:spcAft>
            </a:pPr>
            <a:r>
              <a:rPr lang="ru-RU" sz="1050" dirty="0"/>
              <a:t>По итогам января 2022 г. на российском рынке новых легковых и </a:t>
            </a:r>
            <a:r>
              <a:rPr lang="ru-RU" sz="1050" dirty="0">
                <a:solidFill>
                  <a:srgbClr val="212121"/>
                </a:solidFill>
                <a:latin typeface="Arial" panose="020B0604020202020204" pitchFamily="34" charset="0"/>
              </a:rPr>
              <a:t>легких коммерческих автомобилей </a:t>
            </a:r>
            <a:r>
              <a:rPr lang="ru-RU" sz="1050" dirty="0"/>
              <a:t> преобладает техника корейских брендов – 23,8 тыс. ед., что на </a:t>
            </a:r>
            <a:r>
              <a:rPr lang="en-US" sz="1050" dirty="0"/>
              <a:t>8</a:t>
            </a:r>
            <a:r>
              <a:rPr lang="ru-RU" sz="1050" dirty="0"/>
              <a:t>,</a:t>
            </a:r>
            <a:r>
              <a:rPr lang="en-US" sz="1050" dirty="0"/>
              <a:t>6</a:t>
            </a:r>
            <a:r>
              <a:rPr lang="ru-RU" sz="1050" dirty="0"/>
              <a:t>% меньше результата АППГ.</a:t>
            </a:r>
          </a:p>
          <a:p>
            <a:pPr algn="just" fontAlgn="t">
              <a:spcAft>
                <a:spcPts val="600"/>
              </a:spcAft>
            </a:pPr>
            <a:r>
              <a:rPr lang="ru-RU" sz="1050" dirty="0"/>
              <a:t>По сравнению с январем 2022 г. значительно выросли продажи новых легковых автомобилей и </a:t>
            </a:r>
            <a:r>
              <a:rPr lang="en-US" sz="1050" dirty="0"/>
              <a:t>LCV</a:t>
            </a:r>
            <a:r>
              <a:rPr lang="ru-RU" sz="1050" dirty="0"/>
              <a:t> китайских брендов (+106,9 %).</a:t>
            </a:r>
          </a:p>
          <a:p>
            <a:pPr algn="just" fontAlgn="t">
              <a:spcAft>
                <a:spcPts val="600"/>
              </a:spcAft>
            </a:pPr>
            <a:r>
              <a:rPr lang="ru-RU" sz="1050" dirty="0"/>
              <a:t>На фоне роста рынка новой легковой и легкой коммерческой техники продажи российских брендов показали сокращение (-12,8%).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93850" y="2437413"/>
            <a:ext cx="569905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sz="105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Продажи новых легковых и легких коммерческих автомобилей в России </a:t>
            </a:r>
          </a:p>
          <a:p>
            <a:pPr algn="ctr"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sz="105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по стране происхождения бренда, тыс. ед.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08F3603A-3D7C-4C50-9AD3-41804777FEB7}"/>
              </a:ext>
            </a:extLst>
          </p:cNvPr>
          <p:cNvCxnSpPr>
            <a:cxnSpLocks/>
          </p:cNvCxnSpPr>
          <p:nvPr/>
        </p:nvCxnSpPr>
        <p:spPr>
          <a:xfrm>
            <a:off x="1164592" y="6329794"/>
            <a:ext cx="1614467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831" y="2860825"/>
            <a:ext cx="7119638" cy="328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1066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бразец заголов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2916</TotalTime>
  <Words>137</Words>
  <Application>Microsoft Office PowerPoint</Application>
  <PresentationFormat>Экран (4:3)</PresentationFormat>
  <Paragraphs>9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Calibri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Евсегнеев Сергей Михайлович</dc:creator>
  <cp:lastModifiedBy>Болушева Ольга Александровна</cp:lastModifiedBy>
  <cp:revision>298</cp:revision>
  <cp:lastPrinted>2021-12-08T07:48:58Z</cp:lastPrinted>
  <dcterms:created xsi:type="dcterms:W3CDTF">2017-01-10T10:06:35Z</dcterms:created>
  <dcterms:modified xsi:type="dcterms:W3CDTF">2022-02-09T10:32:20Z</dcterms:modified>
</cp:coreProperties>
</file>