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051ED83-ABD1-45D5-A4F8-3FE41487E369}" type="datetimeFigureOut">
              <a:rPr lang="ru-RU" smtClean="0"/>
              <a:pPr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5F334BB-B798-461D-9C66-2130EBDF20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282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  <p:sldLayoutId id="2147483681" r:id="rId15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legkovyh-avtomobilej-v-rossii/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8.png"/><Relationship Id="rId5" Type="http://schemas.openxmlformats.org/officeDocument/2006/relationships/hyperlink" Target="https://zen.yandex.ru/id/5ed4f86d0929ca3c20246790" TargetMode="External"/><Relationship Id="rId4" Type="http://schemas.openxmlformats.org/officeDocument/2006/relationships/hyperlink" Target="https://www.napinfo.ru/dilerskiye-seti-v-rossi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hlinkClick r:id="rId2"/>
            <a:extLst>
              <a:ext uri="{FF2B5EF4-FFF2-40B4-BE49-F238E27FC236}">
                <a16:creationId xmlns:a16="http://schemas.microsoft.com/office/drawing/2014/main" id="{56F73DAB-91DB-411B-8C75-98C156F12A8A}"/>
              </a:ext>
            </a:extLst>
          </p:cNvPr>
          <p:cNvSpPr txBox="1"/>
          <p:nvPr/>
        </p:nvSpPr>
        <p:spPr>
          <a:xfrm>
            <a:off x="708048" y="2996857"/>
            <a:ext cx="7931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Дилерские сети легковых автомобилей</a:t>
            </a:r>
            <a:endParaRPr lang="ko-KR" alt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90551" y="938259"/>
            <a:ext cx="825817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200" dirty="0"/>
              <a:t>По данным </a:t>
            </a:r>
            <a:r>
              <a:rPr lang="en-US" sz="1200" dirty="0"/>
              <a:t>Russian Automotive Market Research</a:t>
            </a:r>
            <a:r>
              <a:rPr lang="ru-RU" sz="1200" dirty="0"/>
              <a:t>, на апрель 2022 г. в России насчитывается 3 </a:t>
            </a:r>
            <a:r>
              <a:rPr lang="en-US" sz="1200" dirty="0"/>
              <a:t>1</a:t>
            </a:r>
            <a:r>
              <a:rPr lang="ru-RU" sz="1200" dirty="0"/>
              <a:t>64 </a:t>
            </a:r>
            <a:r>
              <a:rPr lang="ru-RU" sz="1200" dirty="0">
                <a:hlinkClick r:id="rId3"/>
              </a:rPr>
              <a:t>центра продаж</a:t>
            </a:r>
            <a:r>
              <a:rPr lang="ru-RU" sz="1200" dirty="0">
                <a:hlinkClick r:id="rId4"/>
              </a:rPr>
              <a:t> </a:t>
            </a:r>
            <a:r>
              <a:rPr lang="ru-RU" sz="1200" dirty="0"/>
              <a:t>новых легковых автомобилей. Это на 84 автоцентра больше, чем годом ранее.</a:t>
            </a:r>
          </a:p>
          <a:p>
            <a:pPr algn="just">
              <a:spcAft>
                <a:spcPts val="1200"/>
              </a:spcAft>
            </a:pPr>
            <a:r>
              <a:rPr lang="ru-RU" sz="1200" dirty="0"/>
              <a:t>В основном  рост произошел за счет расширения дилерской сети китайских брендов, например: </a:t>
            </a:r>
            <a:r>
              <a:rPr lang="en-US" sz="1200" dirty="0"/>
              <a:t>CHERY</a:t>
            </a:r>
            <a:r>
              <a:rPr lang="ru-RU" sz="1200" dirty="0"/>
              <a:t> (+24 центра относительно </a:t>
            </a:r>
            <a:r>
              <a:rPr lang="ru-RU" sz="1200" dirty="0" smtClean="0"/>
              <a:t>апреля </a:t>
            </a:r>
            <a:r>
              <a:rPr lang="ru-RU" sz="1200" dirty="0"/>
              <a:t>2021 г.), </a:t>
            </a:r>
            <a:r>
              <a:rPr lang="en-US" sz="1200" dirty="0"/>
              <a:t>EXEED </a:t>
            </a:r>
            <a:r>
              <a:rPr lang="en-US" sz="1200" dirty="0" smtClean="0"/>
              <a:t>(+</a:t>
            </a:r>
            <a:r>
              <a:rPr lang="ru-RU" sz="1200" dirty="0" smtClean="0"/>
              <a:t>18</a:t>
            </a:r>
            <a:r>
              <a:rPr lang="en-US" sz="1200" dirty="0" smtClean="0"/>
              <a:t> </a:t>
            </a:r>
            <a:r>
              <a:rPr lang="ru-RU" sz="1200" dirty="0"/>
              <a:t>центров), </a:t>
            </a:r>
            <a:r>
              <a:rPr lang="en-US" sz="1200" dirty="0"/>
              <a:t>HAVAL</a:t>
            </a:r>
            <a:r>
              <a:rPr lang="ru-RU" sz="1200" dirty="0"/>
              <a:t> (+15 центров) и др. Следует отметить, что несмотря на приостановку работы ряда автопроизводителей в России, пока массового закрытия точек продаж европейских, японских брендов не произошло.</a:t>
            </a:r>
          </a:p>
          <a:p>
            <a:pPr algn="just">
              <a:spcAft>
                <a:spcPts val="1200"/>
              </a:spcAft>
            </a:pPr>
            <a:r>
              <a:rPr lang="ru-RU" sz="1200" dirty="0">
                <a:solidFill>
                  <a:srgbClr val="212121"/>
                </a:solidFill>
                <a:latin typeface="Arial" panose="020B0604020202020204" pitchFamily="34" charset="0"/>
              </a:rPr>
              <a:t>Больше интересных статей на нашем канале в </a:t>
            </a:r>
            <a:r>
              <a:rPr lang="ru-RU" sz="1200" u="sng" dirty="0" err="1">
                <a:solidFill>
                  <a:srgbClr val="212121"/>
                </a:solidFill>
                <a:latin typeface="Arial" panose="020B0604020202020204" pitchFamily="34" charset="0"/>
                <a:hlinkClick r:id="rId5"/>
              </a:rPr>
              <a:t>Яндекс.Дзен</a:t>
            </a:r>
            <a:endParaRPr lang="ru-RU" sz="1200" dirty="0"/>
          </a:p>
        </p:txBody>
      </p:sp>
      <p:sp>
        <p:nvSpPr>
          <p:cNvPr id="51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rgbClr val="FF0000"/>
                </a:solidFill>
              </a:rPr>
              <a:t>Количество дилеров растет за счет китайских брендов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DB37B6F1-7C0F-4768-8390-2435CE3405A7}"/>
              </a:ext>
            </a:extLst>
          </p:cNvPr>
          <p:cNvGrpSpPr/>
          <p:nvPr/>
        </p:nvGrpSpPr>
        <p:grpSpPr>
          <a:xfrm>
            <a:off x="595973" y="3495821"/>
            <a:ext cx="8136868" cy="2580239"/>
            <a:chOff x="710817" y="3735718"/>
            <a:chExt cx="8031662" cy="2283947"/>
          </a:xfrm>
        </p:grpSpPr>
        <p:sp>
          <p:nvSpPr>
            <p:cNvPr id="24" name="Полилиния: фигура 23">
              <a:extLst>
                <a:ext uri="{FF2B5EF4-FFF2-40B4-BE49-F238E27FC236}">
                  <a16:creationId xmlns:a16="http://schemas.microsoft.com/office/drawing/2014/main" id="{B3DD1617-9BB0-4BD3-98CE-76D8156777B0}"/>
                </a:ext>
              </a:extLst>
            </p:cNvPr>
            <p:cNvSpPr/>
            <p:nvPr/>
          </p:nvSpPr>
          <p:spPr>
            <a:xfrm>
              <a:off x="876803" y="4730859"/>
              <a:ext cx="2528888" cy="868189"/>
            </a:xfrm>
            <a:custGeom>
              <a:avLst/>
              <a:gdLst>
                <a:gd name="connsiteX0" fmla="*/ 2257425 w 3371850"/>
                <a:gd name="connsiteY0" fmla="*/ 90785 h 1157585"/>
                <a:gd name="connsiteX1" fmla="*/ 2257425 w 3371850"/>
                <a:gd name="connsiteY1" fmla="*/ 1081385 h 1157585"/>
                <a:gd name="connsiteX2" fmla="*/ 3295650 w 3371850"/>
                <a:gd name="connsiteY2" fmla="*/ 1081385 h 1157585"/>
                <a:gd name="connsiteX3" fmla="*/ 3295650 w 3371850"/>
                <a:gd name="connsiteY3" fmla="*/ 90785 h 1157585"/>
                <a:gd name="connsiteX4" fmla="*/ 1171575 w 3371850"/>
                <a:gd name="connsiteY4" fmla="*/ 90785 h 1157585"/>
                <a:gd name="connsiteX5" fmla="*/ 1171575 w 3371850"/>
                <a:gd name="connsiteY5" fmla="*/ 1081385 h 1157585"/>
                <a:gd name="connsiteX6" fmla="*/ 2209800 w 3371850"/>
                <a:gd name="connsiteY6" fmla="*/ 1081385 h 1157585"/>
                <a:gd name="connsiteX7" fmla="*/ 2209800 w 3371850"/>
                <a:gd name="connsiteY7" fmla="*/ 90785 h 1157585"/>
                <a:gd name="connsiteX8" fmla="*/ 85724 w 3371850"/>
                <a:gd name="connsiteY8" fmla="*/ 90785 h 1157585"/>
                <a:gd name="connsiteX9" fmla="*/ 85724 w 3371850"/>
                <a:gd name="connsiteY9" fmla="*/ 1081385 h 1157585"/>
                <a:gd name="connsiteX10" fmla="*/ 1123949 w 3371850"/>
                <a:gd name="connsiteY10" fmla="*/ 1081385 h 1157585"/>
                <a:gd name="connsiteX11" fmla="*/ 1123949 w 3371850"/>
                <a:gd name="connsiteY11" fmla="*/ 90785 h 1157585"/>
                <a:gd name="connsiteX12" fmla="*/ 0 w 3371850"/>
                <a:gd name="connsiteY12" fmla="*/ 0 h 1157585"/>
                <a:gd name="connsiteX13" fmla="*/ 3371850 w 3371850"/>
                <a:gd name="connsiteY13" fmla="*/ 0 h 1157585"/>
                <a:gd name="connsiteX14" fmla="*/ 3371850 w 3371850"/>
                <a:gd name="connsiteY14" fmla="*/ 1157585 h 1157585"/>
                <a:gd name="connsiteX15" fmla="*/ 0 w 3371850"/>
                <a:gd name="connsiteY15" fmla="*/ 1157585 h 1157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71850" h="1157585">
                  <a:moveTo>
                    <a:pt x="2257425" y="90785"/>
                  </a:moveTo>
                  <a:lnTo>
                    <a:pt x="2257425" y="1081385"/>
                  </a:lnTo>
                  <a:lnTo>
                    <a:pt x="3295650" y="1081385"/>
                  </a:lnTo>
                  <a:lnTo>
                    <a:pt x="3295650" y="90785"/>
                  </a:lnTo>
                  <a:close/>
                  <a:moveTo>
                    <a:pt x="1171575" y="90785"/>
                  </a:moveTo>
                  <a:lnTo>
                    <a:pt x="1171575" y="1081385"/>
                  </a:lnTo>
                  <a:lnTo>
                    <a:pt x="2209800" y="1081385"/>
                  </a:lnTo>
                  <a:lnTo>
                    <a:pt x="2209800" y="90785"/>
                  </a:lnTo>
                  <a:close/>
                  <a:moveTo>
                    <a:pt x="85724" y="90785"/>
                  </a:moveTo>
                  <a:lnTo>
                    <a:pt x="85724" y="1081385"/>
                  </a:lnTo>
                  <a:lnTo>
                    <a:pt x="1123949" y="1081385"/>
                  </a:lnTo>
                  <a:lnTo>
                    <a:pt x="1123949" y="90785"/>
                  </a:lnTo>
                  <a:close/>
                  <a:moveTo>
                    <a:pt x="0" y="0"/>
                  </a:moveTo>
                  <a:lnTo>
                    <a:pt x="3371850" y="0"/>
                  </a:lnTo>
                  <a:lnTo>
                    <a:pt x="3371850" y="1157585"/>
                  </a:lnTo>
                  <a:lnTo>
                    <a:pt x="0" y="115758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26" name="Полилиния: фигура 25">
              <a:extLst>
                <a:ext uri="{FF2B5EF4-FFF2-40B4-BE49-F238E27FC236}">
                  <a16:creationId xmlns:a16="http://schemas.microsoft.com/office/drawing/2014/main" id="{DA2592CF-20E0-4AAD-AA62-64CEF621985D}"/>
                </a:ext>
              </a:extLst>
            </p:cNvPr>
            <p:cNvSpPr/>
            <p:nvPr/>
          </p:nvSpPr>
          <p:spPr>
            <a:xfrm>
              <a:off x="791079" y="4356035"/>
              <a:ext cx="2714625" cy="346249"/>
            </a:xfrm>
            <a:custGeom>
              <a:avLst/>
              <a:gdLst>
                <a:gd name="connsiteX0" fmla="*/ 0 w 3619500"/>
                <a:gd name="connsiteY0" fmla="*/ 0 h 461665"/>
                <a:gd name="connsiteX1" fmla="*/ 114298 w 3619500"/>
                <a:gd name="connsiteY1" fmla="*/ 0 h 461665"/>
                <a:gd name="connsiteX2" fmla="*/ 114298 w 3619500"/>
                <a:gd name="connsiteY2" fmla="*/ 337840 h 461665"/>
                <a:gd name="connsiteX3" fmla="*/ 1209675 w 3619500"/>
                <a:gd name="connsiteY3" fmla="*/ 337840 h 461665"/>
                <a:gd name="connsiteX4" fmla="*/ 1209675 w 3619500"/>
                <a:gd name="connsiteY4" fmla="*/ 0 h 461665"/>
                <a:gd name="connsiteX5" fmla="*/ 3619500 w 3619500"/>
                <a:gd name="connsiteY5" fmla="*/ 0 h 461665"/>
                <a:gd name="connsiteX6" fmla="*/ 3619500 w 3619500"/>
                <a:gd name="connsiteY6" fmla="*/ 461665 h 461665"/>
                <a:gd name="connsiteX7" fmla="*/ 0 w 3619500"/>
                <a:gd name="connsiteY7" fmla="*/ 461665 h 461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500" h="461665">
                  <a:moveTo>
                    <a:pt x="0" y="0"/>
                  </a:moveTo>
                  <a:lnTo>
                    <a:pt x="114298" y="0"/>
                  </a:lnTo>
                  <a:lnTo>
                    <a:pt x="114298" y="337840"/>
                  </a:lnTo>
                  <a:lnTo>
                    <a:pt x="1209675" y="337840"/>
                  </a:lnTo>
                  <a:lnTo>
                    <a:pt x="1209675" y="0"/>
                  </a:lnTo>
                  <a:lnTo>
                    <a:pt x="3619500" y="0"/>
                  </a:lnTo>
                  <a:lnTo>
                    <a:pt x="3619500" y="461665"/>
                  </a:lnTo>
                  <a:lnTo>
                    <a:pt x="0" y="46166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58045D60-6EA6-49ED-817B-E6F8C0F8A06A}"/>
                </a:ext>
              </a:extLst>
            </p:cNvPr>
            <p:cNvSpPr/>
            <p:nvPr/>
          </p:nvSpPr>
          <p:spPr>
            <a:xfrm>
              <a:off x="903593" y="4238164"/>
              <a:ext cx="771525" cy="3462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E599191-41CA-45DE-9D2F-B63391426D37}"/>
                </a:ext>
              </a:extLst>
            </p:cNvPr>
            <p:cNvSpPr txBox="1"/>
            <p:nvPr/>
          </p:nvSpPr>
          <p:spPr>
            <a:xfrm>
              <a:off x="1746609" y="4411288"/>
              <a:ext cx="1833255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ДИЛЕРСКИХ ЦЕНТРОВ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F487C7BB-68F1-4732-A449-43ADF4DBFB43}"/>
                </a:ext>
              </a:extLst>
            </p:cNvPr>
            <p:cNvSpPr txBox="1"/>
            <p:nvPr/>
          </p:nvSpPr>
          <p:spPr>
            <a:xfrm>
              <a:off x="844213" y="4226253"/>
              <a:ext cx="9003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3 080</a:t>
              </a:r>
            </a:p>
          </p:txBody>
        </p:sp>
        <p:sp>
          <p:nvSpPr>
            <p:cNvPr id="40" name="Полилиния: фигура 39">
              <a:extLst>
                <a:ext uri="{FF2B5EF4-FFF2-40B4-BE49-F238E27FC236}">
                  <a16:creationId xmlns:a16="http://schemas.microsoft.com/office/drawing/2014/main" id="{E41886E9-921B-4B4B-B68B-6E9F810F84A0}"/>
                </a:ext>
              </a:extLst>
            </p:cNvPr>
            <p:cNvSpPr/>
            <p:nvPr/>
          </p:nvSpPr>
          <p:spPr>
            <a:xfrm>
              <a:off x="6112406" y="4759434"/>
              <a:ext cx="2528888" cy="868189"/>
            </a:xfrm>
            <a:custGeom>
              <a:avLst/>
              <a:gdLst>
                <a:gd name="connsiteX0" fmla="*/ 2257425 w 3371850"/>
                <a:gd name="connsiteY0" fmla="*/ 90785 h 1157585"/>
                <a:gd name="connsiteX1" fmla="*/ 2257425 w 3371850"/>
                <a:gd name="connsiteY1" fmla="*/ 1081385 h 1157585"/>
                <a:gd name="connsiteX2" fmla="*/ 3295650 w 3371850"/>
                <a:gd name="connsiteY2" fmla="*/ 1081385 h 1157585"/>
                <a:gd name="connsiteX3" fmla="*/ 3295650 w 3371850"/>
                <a:gd name="connsiteY3" fmla="*/ 90785 h 1157585"/>
                <a:gd name="connsiteX4" fmla="*/ 1171575 w 3371850"/>
                <a:gd name="connsiteY4" fmla="*/ 90785 h 1157585"/>
                <a:gd name="connsiteX5" fmla="*/ 1171575 w 3371850"/>
                <a:gd name="connsiteY5" fmla="*/ 1081385 h 1157585"/>
                <a:gd name="connsiteX6" fmla="*/ 2209800 w 3371850"/>
                <a:gd name="connsiteY6" fmla="*/ 1081385 h 1157585"/>
                <a:gd name="connsiteX7" fmla="*/ 2209800 w 3371850"/>
                <a:gd name="connsiteY7" fmla="*/ 90785 h 1157585"/>
                <a:gd name="connsiteX8" fmla="*/ 85724 w 3371850"/>
                <a:gd name="connsiteY8" fmla="*/ 90785 h 1157585"/>
                <a:gd name="connsiteX9" fmla="*/ 85724 w 3371850"/>
                <a:gd name="connsiteY9" fmla="*/ 1081385 h 1157585"/>
                <a:gd name="connsiteX10" fmla="*/ 1123949 w 3371850"/>
                <a:gd name="connsiteY10" fmla="*/ 1081385 h 1157585"/>
                <a:gd name="connsiteX11" fmla="*/ 1123949 w 3371850"/>
                <a:gd name="connsiteY11" fmla="*/ 90785 h 1157585"/>
                <a:gd name="connsiteX12" fmla="*/ 0 w 3371850"/>
                <a:gd name="connsiteY12" fmla="*/ 0 h 1157585"/>
                <a:gd name="connsiteX13" fmla="*/ 3371850 w 3371850"/>
                <a:gd name="connsiteY13" fmla="*/ 0 h 1157585"/>
                <a:gd name="connsiteX14" fmla="*/ 3371850 w 3371850"/>
                <a:gd name="connsiteY14" fmla="*/ 1157585 h 1157585"/>
                <a:gd name="connsiteX15" fmla="*/ 0 w 3371850"/>
                <a:gd name="connsiteY15" fmla="*/ 1157585 h 1157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371850" h="1157585">
                  <a:moveTo>
                    <a:pt x="2257425" y="90785"/>
                  </a:moveTo>
                  <a:lnTo>
                    <a:pt x="2257425" y="1081385"/>
                  </a:lnTo>
                  <a:lnTo>
                    <a:pt x="3295650" y="1081385"/>
                  </a:lnTo>
                  <a:lnTo>
                    <a:pt x="3295650" y="90785"/>
                  </a:lnTo>
                  <a:close/>
                  <a:moveTo>
                    <a:pt x="1171575" y="90785"/>
                  </a:moveTo>
                  <a:lnTo>
                    <a:pt x="1171575" y="1081385"/>
                  </a:lnTo>
                  <a:lnTo>
                    <a:pt x="2209800" y="1081385"/>
                  </a:lnTo>
                  <a:lnTo>
                    <a:pt x="2209800" y="90785"/>
                  </a:lnTo>
                  <a:close/>
                  <a:moveTo>
                    <a:pt x="85724" y="90785"/>
                  </a:moveTo>
                  <a:lnTo>
                    <a:pt x="85724" y="1081385"/>
                  </a:lnTo>
                  <a:lnTo>
                    <a:pt x="1123949" y="1081385"/>
                  </a:lnTo>
                  <a:lnTo>
                    <a:pt x="1123949" y="90785"/>
                  </a:lnTo>
                  <a:close/>
                  <a:moveTo>
                    <a:pt x="0" y="0"/>
                  </a:moveTo>
                  <a:lnTo>
                    <a:pt x="3371850" y="0"/>
                  </a:lnTo>
                  <a:lnTo>
                    <a:pt x="3371850" y="1157585"/>
                  </a:lnTo>
                  <a:lnTo>
                    <a:pt x="0" y="115758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41" name="Полилиния: фигура 40">
              <a:extLst>
                <a:ext uri="{FF2B5EF4-FFF2-40B4-BE49-F238E27FC236}">
                  <a16:creationId xmlns:a16="http://schemas.microsoft.com/office/drawing/2014/main" id="{58613385-5A0B-4241-A429-3F9AF578C043}"/>
                </a:ext>
              </a:extLst>
            </p:cNvPr>
            <p:cNvSpPr/>
            <p:nvPr/>
          </p:nvSpPr>
          <p:spPr>
            <a:xfrm>
              <a:off x="6026682" y="4384610"/>
              <a:ext cx="2714625" cy="346249"/>
            </a:xfrm>
            <a:custGeom>
              <a:avLst/>
              <a:gdLst>
                <a:gd name="connsiteX0" fmla="*/ 0 w 3619500"/>
                <a:gd name="connsiteY0" fmla="*/ 0 h 461665"/>
                <a:gd name="connsiteX1" fmla="*/ 114298 w 3619500"/>
                <a:gd name="connsiteY1" fmla="*/ 0 h 461665"/>
                <a:gd name="connsiteX2" fmla="*/ 114298 w 3619500"/>
                <a:gd name="connsiteY2" fmla="*/ 337840 h 461665"/>
                <a:gd name="connsiteX3" fmla="*/ 1209675 w 3619500"/>
                <a:gd name="connsiteY3" fmla="*/ 337840 h 461665"/>
                <a:gd name="connsiteX4" fmla="*/ 1209675 w 3619500"/>
                <a:gd name="connsiteY4" fmla="*/ 0 h 461665"/>
                <a:gd name="connsiteX5" fmla="*/ 3619500 w 3619500"/>
                <a:gd name="connsiteY5" fmla="*/ 0 h 461665"/>
                <a:gd name="connsiteX6" fmla="*/ 3619500 w 3619500"/>
                <a:gd name="connsiteY6" fmla="*/ 461665 h 461665"/>
                <a:gd name="connsiteX7" fmla="*/ 0 w 3619500"/>
                <a:gd name="connsiteY7" fmla="*/ 461665 h 4616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500" h="461665">
                  <a:moveTo>
                    <a:pt x="0" y="0"/>
                  </a:moveTo>
                  <a:lnTo>
                    <a:pt x="114298" y="0"/>
                  </a:lnTo>
                  <a:lnTo>
                    <a:pt x="114298" y="337840"/>
                  </a:lnTo>
                  <a:lnTo>
                    <a:pt x="1209675" y="337840"/>
                  </a:lnTo>
                  <a:lnTo>
                    <a:pt x="1209675" y="0"/>
                  </a:lnTo>
                  <a:lnTo>
                    <a:pt x="3619500" y="0"/>
                  </a:lnTo>
                  <a:lnTo>
                    <a:pt x="3619500" y="461665"/>
                  </a:lnTo>
                  <a:lnTo>
                    <a:pt x="0" y="461665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42" name="Прямоугольник 41">
              <a:extLst>
                <a:ext uri="{FF2B5EF4-FFF2-40B4-BE49-F238E27FC236}">
                  <a16:creationId xmlns:a16="http://schemas.microsoft.com/office/drawing/2014/main" id="{E3290097-D846-474E-B623-CB588DAA41AE}"/>
                </a:ext>
              </a:extLst>
            </p:cNvPr>
            <p:cNvSpPr/>
            <p:nvPr/>
          </p:nvSpPr>
          <p:spPr>
            <a:xfrm>
              <a:off x="6139196" y="4266739"/>
              <a:ext cx="771525" cy="34624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4A7ACB33-16CE-4BDC-BA08-2C2A5BFF850E}"/>
                </a:ext>
              </a:extLst>
            </p:cNvPr>
            <p:cNvSpPr txBox="1"/>
            <p:nvPr/>
          </p:nvSpPr>
          <p:spPr>
            <a:xfrm>
              <a:off x="6982213" y="4439863"/>
              <a:ext cx="1666226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1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ДИЛЕРСКИХ ЦЕНТРА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BDAECF5-EF39-4E38-9A57-3D97F5635279}"/>
                </a:ext>
              </a:extLst>
            </p:cNvPr>
            <p:cNvSpPr txBox="1"/>
            <p:nvPr/>
          </p:nvSpPr>
          <p:spPr>
            <a:xfrm>
              <a:off x="6063329" y="4255659"/>
              <a:ext cx="94253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2000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 </a:t>
              </a:r>
              <a:r>
                <a:rPr lang="en-US" sz="2000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ru-RU" sz="2000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64</a:t>
              </a:r>
            </a:p>
          </p:txBody>
        </p:sp>
        <p:sp>
          <p:nvSpPr>
            <p:cNvPr id="58" name="TextBox 57">
              <a:hlinkClick r:id="rId2"/>
              <a:extLst>
                <a:ext uri="{FF2B5EF4-FFF2-40B4-BE49-F238E27FC236}">
                  <a16:creationId xmlns:a16="http://schemas.microsoft.com/office/drawing/2014/main" id="{48BC44EC-AB1E-43BF-AF33-7E939FD0E3AF}"/>
                </a:ext>
              </a:extLst>
            </p:cNvPr>
            <p:cNvSpPr txBox="1"/>
            <p:nvPr/>
          </p:nvSpPr>
          <p:spPr>
            <a:xfrm>
              <a:off x="710817" y="3735718"/>
              <a:ext cx="2290721" cy="3269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Апрель 2021</a:t>
              </a:r>
              <a:endPara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TextBox 58">
              <a:hlinkClick r:id="rId2"/>
              <a:extLst>
                <a:ext uri="{FF2B5EF4-FFF2-40B4-BE49-F238E27FC236}">
                  <a16:creationId xmlns:a16="http://schemas.microsoft.com/office/drawing/2014/main" id="{85CC615F-A425-4B56-B0E9-D297985A52BB}"/>
                </a:ext>
              </a:extLst>
            </p:cNvPr>
            <p:cNvSpPr txBox="1"/>
            <p:nvPr/>
          </p:nvSpPr>
          <p:spPr>
            <a:xfrm>
              <a:off x="5952918" y="3764293"/>
              <a:ext cx="2789561" cy="3269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ru-RU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Апрель 2022</a:t>
              </a:r>
              <a:endParaRPr lang="ko-KR" alt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8080112-B268-4F9A-8AB2-CF9427A2FB63}"/>
                </a:ext>
              </a:extLst>
            </p:cNvPr>
            <p:cNvSpPr txBox="1"/>
            <p:nvPr/>
          </p:nvSpPr>
          <p:spPr>
            <a:xfrm>
              <a:off x="4261930" y="3867113"/>
              <a:ext cx="987647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 </a:t>
              </a:r>
              <a:r>
                <a:rPr lang="ru-RU" sz="21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145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6141FBD-0C90-4307-8A77-5D8468F9FDA7}"/>
                </a:ext>
              </a:extLst>
            </p:cNvPr>
            <p:cNvSpPr txBox="1"/>
            <p:nvPr/>
          </p:nvSpPr>
          <p:spPr>
            <a:xfrm>
              <a:off x="4386831" y="5121664"/>
              <a:ext cx="790535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100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 </a:t>
              </a:r>
              <a:r>
                <a:rPr lang="ru-RU" sz="2100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61</a:t>
              </a:r>
            </a:p>
          </p:txBody>
        </p:sp>
        <p:grpSp>
          <p:nvGrpSpPr>
            <p:cNvPr id="56" name="Группа 55">
              <a:extLst>
                <a:ext uri="{FF2B5EF4-FFF2-40B4-BE49-F238E27FC236}">
                  <a16:creationId xmlns:a16="http://schemas.microsoft.com/office/drawing/2014/main" id="{BAE7D935-0C1A-4328-8AEE-61EEA21FE79B}"/>
                </a:ext>
              </a:extLst>
            </p:cNvPr>
            <p:cNvGrpSpPr/>
            <p:nvPr/>
          </p:nvGrpSpPr>
          <p:grpSpPr>
            <a:xfrm>
              <a:off x="4255579" y="5428514"/>
              <a:ext cx="1063400" cy="533099"/>
              <a:chOff x="4207662" y="4511199"/>
              <a:chExt cx="3619500" cy="1814512"/>
            </a:xfrm>
          </p:grpSpPr>
          <p:sp>
            <p:nvSpPr>
              <p:cNvPr id="67" name="Полилиния: фигура 66">
                <a:extLst>
                  <a:ext uri="{FF2B5EF4-FFF2-40B4-BE49-F238E27FC236}">
                    <a16:creationId xmlns:a16="http://schemas.microsoft.com/office/drawing/2014/main" id="{E7613B42-1B24-41AF-A6E2-1A766DD6AC11}"/>
                  </a:ext>
                </a:extLst>
              </p:cNvPr>
              <p:cNvSpPr/>
              <p:nvPr/>
            </p:nvSpPr>
            <p:spPr>
              <a:xfrm>
                <a:off x="4321961" y="5168126"/>
                <a:ext cx="3371850" cy="1157585"/>
              </a:xfrm>
              <a:custGeom>
                <a:avLst/>
                <a:gdLst>
                  <a:gd name="connsiteX0" fmla="*/ 2257425 w 3371850"/>
                  <a:gd name="connsiteY0" fmla="*/ 90785 h 1157585"/>
                  <a:gd name="connsiteX1" fmla="*/ 2257425 w 3371850"/>
                  <a:gd name="connsiteY1" fmla="*/ 1081385 h 1157585"/>
                  <a:gd name="connsiteX2" fmla="*/ 3295650 w 3371850"/>
                  <a:gd name="connsiteY2" fmla="*/ 1081385 h 1157585"/>
                  <a:gd name="connsiteX3" fmla="*/ 3295650 w 3371850"/>
                  <a:gd name="connsiteY3" fmla="*/ 90785 h 1157585"/>
                  <a:gd name="connsiteX4" fmla="*/ 1171575 w 3371850"/>
                  <a:gd name="connsiteY4" fmla="*/ 90785 h 1157585"/>
                  <a:gd name="connsiteX5" fmla="*/ 1171575 w 3371850"/>
                  <a:gd name="connsiteY5" fmla="*/ 1081385 h 1157585"/>
                  <a:gd name="connsiteX6" fmla="*/ 2209800 w 3371850"/>
                  <a:gd name="connsiteY6" fmla="*/ 1081385 h 1157585"/>
                  <a:gd name="connsiteX7" fmla="*/ 2209800 w 3371850"/>
                  <a:gd name="connsiteY7" fmla="*/ 90785 h 1157585"/>
                  <a:gd name="connsiteX8" fmla="*/ 85724 w 3371850"/>
                  <a:gd name="connsiteY8" fmla="*/ 90785 h 1157585"/>
                  <a:gd name="connsiteX9" fmla="*/ 85724 w 3371850"/>
                  <a:gd name="connsiteY9" fmla="*/ 1081385 h 1157585"/>
                  <a:gd name="connsiteX10" fmla="*/ 1123949 w 3371850"/>
                  <a:gd name="connsiteY10" fmla="*/ 1081385 h 1157585"/>
                  <a:gd name="connsiteX11" fmla="*/ 1123949 w 3371850"/>
                  <a:gd name="connsiteY11" fmla="*/ 90785 h 1157585"/>
                  <a:gd name="connsiteX12" fmla="*/ 0 w 3371850"/>
                  <a:gd name="connsiteY12" fmla="*/ 0 h 1157585"/>
                  <a:gd name="connsiteX13" fmla="*/ 3371850 w 3371850"/>
                  <a:gd name="connsiteY13" fmla="*/ 0 h 1157585"/>
                  <a:gd name="connsiteX14" fmla="*/ 3371850 w 3371850"/>
                  <a:gd name="connsiteY14" fmla="*/ 1157585 h 1157585"/>
                  <a:gd name="connsiteX15" fmla="*/ 0 w 3371850"/>
                  <a:gd name="connsiteY15" fmla="*/ 1157585 h 115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371850" h="1157585">
                    <a:moveTo>
                      <a:pt x="2257425" y="90785"/>
                    </a:moveTo>
                    <a:lnTo>
                      <a:pt x="2257425" y="1081385"/>
                    </a:lnTo>
                    <a:lnTo>
                      <a:pt x="3295650" y="1081385"/>
                    </a:lnTo>
                    <a:lnTo>
                      <a:pt x="3295650" y="90785"/>
                    </a:lnTo>
                    <a:close/>
                    <a:moveTo>
                      <a:pt x="1171575" y="90785"/>
                    </a:moveTo>
                    <a:lnTo>
                      <a:pt x="1171575" y="1081385"/>
                    </a:lnTo>
                    <a:lnTo>
                      <a:pt x="2209800" y="1081385"/>
                    </a:lnTo>
                    <a:lnTo>
                      <a:pt x="2209800" y="90785"/>
                    </a:lnTo>
                    <a:close/>
                    <a:moveTo>
                      <a:pt x="85724" y="90785"/>
                    </a:moveTo>
                    <a:lnTo>
                      <a:pt x="85724" y="1081385"/>
                    </a:lnTo>
                    <a:lnTo>
                      <a:pt x="1123949" y="1081385"/>
                    </a:lnTo>
                    <a:lnTo>
                      <a:pt x="1123949" y="90785"/>
                    </a:lnTo>
                    <a:close/>
                    <a:moveTo>
                      <a:pt x="0" y="0"/>
                    </a:moveTo>
                    <a:lnTo>
                      <a:pt x="3371850" y="0"/>
                    </a:lnTo>
                    <a:lnTo>
                      <a:pt x="3371850" y="1157585"/>
                    </a:lnTo>
                    <a:lnTo>
                      <a:pt x="0" y="115758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68" name="Полилиния: фигура 67">
                <a:extLst>
                  <a:ext uri="{FF2B5EF4-FFF2-40B4-BE49-F238E27FC236}">
                    <a16:creationId xmlns:a16="http://schemas.microsoft.com/office/drawing/2014/main" id="{1477361A-7A65-4DB2-B9E9-ABBCDD308A53}"/>
                  </a:ext>
                </a:extLst>
              </p:cNvPr>
              <p:cNvSpPr/>
              <p:nvPr/>
            </p:nvSpPr>
            <p:spPr>
              <a:xfrm>
                <a:off x="4207662" y="4668361"/>
                <a:ext cx="3619500" cy="461665"/>
              </a:xfrm>
              <a:custGeom>
                <a:avLst/>
                <a:gdLst>
                  <a:gd name="connsiteX0" fmla="*/ 0 w 3619500"/>
                  <a:gd name="connsiteY0" fmla="*/ 0 h 461665"/>
                  <a:gd name="connsiteX1" fmla="*/ 114298 w 3619500"/>
                  <a:gd name="connsiteY1" fmla="*/ 0 h 461665"/>
                  <a:gd name="connsiteX2" fmla="*/ 114298 w 3619500"/>
                  <a:gd name="connsiteY2" fmla="*/ 337840 h 461665"/>
                  <a:gd name="connsiteX3" fmla="*/ 1209675 w 3619500"/>
                  <a:gd name="connsiteY3" fmla="*/ 337840 h 461665"/>
                  <a:gd name="connsiteX4" fmla="*/ 1209675 w 3619500"/>
                  <a:gd name="connsiteY4" fmla="*/ 0 h 461665"/>
                  <a:gd name="connsiteX5" fmla="*/ 3619500 w 3619500"/>
                  <a:gd name="connsiteY5" fmla="*/ 0 h 461665"/>
                  <a:gd name="connsiteX6" fmla="*/ 3619500 w 3619500"/>
                  <a:gd name="connsiteY6" fmla="*/ 461665 h 461665"/>
                  <a:gd name="connsiteX7" fmla="*/ 0 w 3619500"/>
                  <a:gd name="connsiteY7" fmla="*/ 461665 h 461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19500" h="461665">
                    <a:moveTo>
                      <a:pt x="0" y="0"/>
                    </a:moveTo>
                    <a:lnTo>
                      <a:pt x="114298" y="0"/>
                    </a:lnTo>
                    <a:lnTo>
                      <a:pt x="114298" y="337840"/>
                    </a:lnTo>
                    <a:lnTo>
                      <a:pt x="1209675" y="337840"/>
                    </a:lnTo>
                    <a:lnTo>
                      <a:pt x="1209675" y="0"/>
                    </a:lnTo>
                    <a:lnTo>
                      <a:pt x="3619500" y="0"/>
                    </a:lnTo>
                    <a:lnTo>
                      <a:pt x="3619500" y="461665"/>
                    </a:lnTo>
                    <a:lnTo>
                      <a:pt x="0" y="46166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69" name="Прямоугольник 68">
                <a:extLst>
                  <a:ext uri="{FF2B5EF4-FFF2-40B4-BE49-F238E27FC236}">
                    <a16:creationId xmlns:a16="http://schemas.microsoft.com/office/drawing/2014/main" id="{F4FEBBBF-D2E6-47F1-9C5A-BAEF07EE6C1D}"/>
                  </a:ext>
                </a:extLst>
              </p:cNvPr>
              <p:cNvSpPr/>
              <p:nvPr/>
            </p:nvSpPr>
            <p:spPr>
              <a:xfrm>
                <a:off x="4357681" y="4511199"/>
                <a:ext cx="1028700" cy="46166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</p:grpSp>
        <p:grpSp>
          <p:nvGrpSpPr>
            <p:cNvPr id="80" name="Группа 79">
              <a:extLst>
                <a:ext uri="{FF2B5EF4-FFF2-40B4-BE49-F238E27FC236}">
                  <a16:creationId xmlns:a16="http://schemas.microsoft.com/office/drawing/2014/main" id="{AF2FBEFB-0158-4D6F-A610-BBFD479EF5B9}"/>
                </a:ext>
              </a:extLst>
            </p:cNvPr>
            <p:cNvGrpSpPr/>
            <p:nvPr/>
          </p:nvGrpSpPr>
          <p:grpSpPr>
            <a:xfrm>
              <a:off x="4255579" y="4168618"/>
              <a:ext cx="1063400" cy="533099"/>
              <a:chOff x="4207662" y="4511199"/>
              <a:chExt cx="3619500" cy="1814512"/>
            </a:xfrm>
            <a:solidFill>
              <a:schemeClr val="tx1">
                <a:lumMod val="65000"/>
                <a:lumOff val="35000"/>
              </a:schemeClr>
            </a:solidFill>
          </p:grpSpPr>
          <p:sp>
            <p:nvSpPr>
              <p:cNvPr id="81" name="Полилиния: фигура 80">
                <a:extLst>
                  <a:ext uri="{FF2B5EF4-FFF2-40B4-BE49-F238E27FC236}">
                    <a16:creationId xmlns:a16="http://schemas.microsoft.com/office/drawing/2014/main" id="{15CB1201-BEBD-49C3-9A06-1FDE3B19B3EF}"/>
                  </a:ext>
                </a:extLst>
              </p:cNvPr>
              <p:cNvSpPr/>
              <p:nvPr/>
            </p:nvSpPr>
            <p:spPr>
              <a:xfrm>
                <a:off x="4321961" y="5168126"/>
                <a:ext cx="3371850" cy="1157585"/>
              </a:xfrm>
              <a:custGeom>
                <a:avLst/>
                <a:gdLst>
                  <a:gd name="connsiteX0" fmla="*/ 2257425 w 3371850"/>
                  <a:gd name="connsiteY0" fmla="*/ 90785 h 1157585"/>
                  <a:gd name="connsiteX1" fmla="*/ 2257425 w 3371850"/>
                  <a:gd name="connsiteY1" fmla="*/ 1081385 h 1157585"/>
                  <a:gd name="connsiteX2" fmla="*/ 3295650 w 3371850"/>
                  <a:gd name="connsiteY2" fmla="*/ 1081385 h 1157585"/>
                  <a:gd name="connsiteX3" fmla="*/ 3295650 w 3371850"/>
                  <a:gd name="connsiteY3" fmla="*/ 90785 h 1157585"/>
                  <a:gd name="connsiteX4" fmla="*/ 1171575 w 3371850"/>
                  <a:gd name="connsiteY4" fmla="*/ 90785 h 1157585"/>
                  <a:gd name="connsiteX5" fmla="*/ 1171575 w 3371850"/>
                  <a:gd name="connsiteY5" fmla="*/ 1081385 h 1157585"/>
                  <a:gd name="connsiteX6" fmla="*/ 2209800 w 3371850"/>
                  <a:gd name="connsiteY6" fmla="*/ 1081385 h 1157585"/>
                  <a:gd name="connsiteX7" fmla="*/ 2209800 w 3371850"/>
                  <a:gd name="connsiteY7" fmla="*/ 90785 h 1157585"/>
                  <a:gd name="connsiteX8" fmla="*/ 85724 w 3371850"/>
                  <a:gd name="connsiteY8" fmla="*/ 90785 h 1157585"/>
                  <a:gd name="connsiteX9" fmla="*/ 85724 w 3371850"/>
                  <a:gd name="connsiteY9" fmla="*/ 1081385 h 1157585"/>
                  <a:gd name="connsiteX10" fmla="*/ 1123949 w 3371850"/>
                  <a:gd name="connsiteY10" fmla="*/ 1081385 h 1157585"/>
                  <a:gd name="connsiteX11" fmla="*/ 1123949 w 3371850"/>
                  <a:gd name="connsiteY11" fmla="*/ 90785 h 1157585"/>
                  <a:gd name="connsiteX12" fmla="*/ 0 w 3371850"/>
                  <a:gd name="connsiteY12" fmla="*/ 0 h 1157585"/>
                  <a:gd name="connsiteX13" fmla="*/ 3371850 w 3371850"/>
                  <a:gd name="connsiteY13" fmla="*/ 0 h 1157585"/>
                  <a:gd name="connsiteX14" fmla="*/ 3371850 w 3371850"/>
                  <a:gd name="connsiteY14" fmla="*/ 1157585 h 1157585"/>
                  <a:gd name="connsiteX15" fmla="*/ 0 w 3371850"/>
                  <a:gd name="connsiteY15" fmla="*/ 1157585 h 115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371850" h="1157585">
                    <a:moveTo>
                      <a:pt x="2257425" y="90785"/>
                    </a:moveTo>
                    <a:lnTo>
                      <a:pt x="2257425" y="1081385"/>
                    </a:lnTo>
                    <a:lnTo>
                      <a:pt x="3295650" y="1081385"/>
                    </a:lnTo>
                    <a:lnTo>
                      <a:pt x="3295650" y="90785"/>
                    </a:lnTo>
                    <a:close/>
                    <a:moveTo>
                      <a:pt x="1171575" y="90785"/>
                    </a:moveTo>
                    <a:lnTo>
                      <a:pt x="1171575" y="1081385"/>
                    </a:lnTo>
                    <a:lnTo>
                      <a:pt x="2209800" y="1081385"/>
                    </a:lnTo>
                    <a:lnTo>
                      <a:pt x="2209800" y="90785"/>
                    </a:lnTo>
                    <a:close/>
                    <a:moveTo>
                      <a:pt x="85724" y="90785"/>
                    </a:moveTo>
                    <a:lnTo>
                      <a:pt x="85724" y="1081385"/>
                    </a:lnTo>
                    <a:lnTo>
                      <a:pt x="1123949" y="1081385"/>
                    </a:lnTo>
                    <a:lnTo>
                      <a:pt x="1123949" y="90785"/>
                    </a:lnTo>
                    <a:close/>
                    <a:moveTo>
                      <a:pt x="0" y="0"/>
                    </a:moveTo>
                    <a:lnTo>
                      <a:pt x="3371850" y="0"/>
                    </a:lnTo>
                    <a:lnTo>
                      <a:pt x="3371850" y="1157585"/>
                    </a:lnTo>
                    <a:lnTo>
                      <a:pt x="0" y="115758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82" name="Полилиния: фигура 81">
                <a:extLst>
                  <a:ext uri="{FF2B5EF4-FFF2-40B4-BE49-F238E27FC236}">
                    <a16:creationId xmlns:a16="http://schemas.microsoft.com/office/drawing/2014/main" id="{0DF4FB51-0CCF-4BF1-ADB7-E66374CF0C00}"/>
                  </a:ext>
                </a:extLst>
              </p:cNvPr>
              <p:cNvSpPr/>
              <p:nvPr/>
            </p:nvSpPr>
            <p:spPr>
              <a:xfrm>
                <a:off x="4207662" y="4668361"/>
                <a:ext cx="3619500" cy="461665"/>
              </a:xfrm>
              <a:custGeom>
                <a:avLst/>
                <a:gdLst>
                  <a:gd name="connsiteX0" fmla="*/ 0 w 3619500"/>
                  <a:gd name="connsiteY0" fmla="*/ 0 h 461665"/>
                  <a:gd name="connsiteX1" fmla="*/ 114298 w 3619500"/>
                  <a:gd name="connsiteY1" fmla="*/ 0 h 461665"/>
                  <a:gd name="connsiteX2" fmla="*/ 114298 w 3619500"/>
                  <a:gd name="connsiteY2" fmla="*/ 337840 h 461665"/>
                  <a:gd name="connsiteX3" fmla="*/ 1209675 w 3619500"/>
                  <a:gd name="connsiteY3" fmla="*/ 337840 h 461665"/>
                  <a:gd name="connsiteX4" fmla="*/ 1209675 w 3619500"/>
                  <a:gd name="connsiteY4" fmla="*/ 0 h 461665"/>
                  <a:gd name="connsiteX5" fmla="*/ 3619500 w 3619500"/>
                  <a:gd name="connsiteY5" fmla="*/ 0 h 461665"/>
                  <a:gd name="connsiteX6" fmla="*/ 3619500 w 3619500"/>
                  <a:gd name="connsiteY6" fmla="*/ 461665 h 461665"/>
                  <a:gd name="connsiteX7" fmla="*/ 0 w 3619500"/>
                  <a:gd name="connsiteY7" fmla="*/ 461665 h 461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19500" h="461665">
                    <a:moveTo>
                      <a:pt x="0" y="0"/>
                    </a:moveTo>
                    <a:lnTo>
                      <a:pt x="114298" y="0"/>
                    </a:lnTo>
                    <a:lnTo>
                      <a:pt x="114298" y="337840"/>
                    </a:lnTo>
                    <a:lnTo>
                      <a:pt x="1209675" y="337840"/>
                    </a:lnTo>
                    <a:lnTo>
                      <a:pt x="1209675" y="0"/>
                    </a:lnTo>
                    <a:lnTo>
                      <a:pt x="3619500" y="0"/>
                    </a:lnTo>
                    <a:lnTo>
                      <a:pt x="3619500" y="461665"/>
                    </a:lnTo>
                    <a:lnTo>
                      <a:pt x="0" y="461665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83" name="Прямоугольник 82">
                <a:extLst>
                  <a:ext uri="{FF2B5EF4-FFF2-40B4-BE49-F238E27FC236}">
                    <a16:creationId xmlns:a16="http://schemas.microsoft.com/office/drawing/2014/main" id="{5A99A0CC-495E-4977-86D5-86C4AD0E9350}"/>
                  </a:ext>
                </a:extLst>
              </p:cNvPr>
              <p:cNvSpPr/>
              <p:nvPr/>
            </p:nvSpPr>
            <p:spPr>
              <a:xfrm>
                <a:off x="4357681" y="4511199"/>
                <a:ext cx="1028700" cy="46166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</p:grpSp>
        <p:cxnSp>
          <p:nvCxnSpPr>
            <p:cNvPr id="89" name="Прямая со стрелкой 88">
              <a:extLst>
                <a:ext uri="{FF2B5EF4-FFF2-40B4-BE49-F238E27FC236}">
                  <a16:creationId xmlns:a16="http://schemas.microsoft.com/office/drawing/2014/main" id="{A1CC483B-800B-44D4-A29C-7E86198ED4DF}"/>
                </a:ext>
              </a:extLst>
            </p:cNvPr>
            <p:cNvCxnSpPr>
              <a:cxnSpLocks/>
            </p:cNvCxnSpPr>
            <p:nvPr/>
          </p:nvCxnSpPr>
          <p:spPr>
            <a:xfrm>
              <a:off x="3437864" y="5182841"/>
              <a:ext cx="817715" cy="603728"/>
            </a:xfrm>
            <a:prstGeom prst="straightConnector1">
              <a:avLst/>
            </a:prstGeom>
            <a:ln w="28575">
              <a:solidFill>
                <a:srgbClr val="D5071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Прямая со стрелкой 92">
              <a:extLst>
                <a:ext uri="{FF2B5EF4-FFF2-40B4-BE49-F238E27FC236}">
                  <a16:creationId xmlns:a16="http://schemas.microsoft.com/office/drawing/2014/main" id="{99F1AE9F-9558-4297-A4EB-CAB70D6EF14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425398" y="4560109"/>
              <a:ext cx="830181" cy="622733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 стрелкой 98">
              <a:extLst>
                <a:ext uri="{FF2B5EF4-FFF2-40B4-BE49-F238E27FC236}">
                  <a16:creationId xmlns:a16="http://schemas.microsoft.com/office/drawing/2014/main" id="{EB04FA94-3F04-470A-B334-D7893EB0A3A2}"/>
                </a:ext>
              </a:extLst>
            </p:cNvPr>
            <p:cNvCxnSpPr>
              <a:cxnSpLocks/>
            </p:cNvCxnSpPr>
            <p:nvPr/>
          </p:nvCxnSpPr>
          <p:spPr>
            <a:xfrm>
              <a:off x="5332089" y="4560109"/>
              <a:ext cx="764193" cy="622732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 стрелкой 99">
              <a:extLst>
                <a:ext uri="{FF2B5EF4-FFF2-40B4-BE49-F238E27FC236}">
                  <a16:creationId xmlns:a16="http://schemas.microsoft.com/office/drawing/2014/main" id="{42363A59-AF66-441E-8550-C5C41BCBBF2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29341" y="5182841"/>
              <a:ext cx="772556" cy="603729"/>
            </a:xfrm>
            <a:prstGeom prst="straightConnector1">
              <a:avLst/>
            </a:prstGeom>
            <a:ln w="28575">
              <a:solidFill>
                <a:srgbClr val="D50717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8" name="Рисунок 47" descr="Рисунок1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55479" y="5013871"/>
              <a:ext cx="725364" cy="725364"/>
            </a:xfrm>
            <a:prstGeom prst="rect">
              <a:avLst/>
            </a:prstGeom>
          </p:spPr>
        </p:pic>
        <p:pic>
          <p:nvPicPr>
            <p:cNvPr id="52" name="Рисунок 51" descr="Рисунок1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784772" y="5011891"/>
              <a:ext cx="725364" cy="725364"/>
            </a:xfrm>
            <a:prstGeom prst="rect">
              <a:avLst/>
            </a:prstGeom>
          </p:spPr>
        </p:pic>
        <p:pic>
          <p:nvPicPr>
            <p:cNvPr id="53" name="Рисунок 52" descr="Рисунок1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16046" y="5011892"/>
              <a:ext cx="725364" cy="725364"/>
            </a:xfrm>
            <a:prstGeom prst="rect">
              <a:avLst/>
            </a:prstGeom>
          </p:spPr>
        </p:pic>
        <p:pic>
          <p:nvPicPr>
            <p:cNvPr id="54" name="Рисунок 53" descr="Рисунок1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190518" y="5047517"/>
              <a:ext cx="725364" cy="725364"/>
            </a:xfrm>
            <a:prstGeom prst="rect">
              <a:avLst/>
            </a:prstGeom>
          </p:spPr>
        </p:pic>
        <p:pic>
          <p:nvPicPr>
            <p:cNvPr id="55" name="Рисунок 54" descr="Рисунок1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019811" y="5045537"/>
              <a:ext cx="725364" cy="725364"/>
            </a:xfrm>
            <a:prstGeom prst="rect">
              <a:avLst/>
            </a:prstGeom>
          </p:spPr>
        </p:pic>
        <p:pic>
          <p:nvPicPr>
            <p:cNvPr id="61" name="Рисунок 60" descr="Рисунок1.png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7851085" y="5045538"/>
              <a:ext cx="725364" cy="725364"/>
            </a:xfrm>
            <a:prstGeom prst="rect">
              <a:avLst/>
            </a:prstGeom>
          </p:spPr>
        </p:pic>
        <p:pic>
          <p:nvPicPr>
            <p:cNvPr id="65" name="Рисунок 64" descr="Рисунок1.png"/>
            <p:cNvPicPr>
              <a:picLocks noChangeAspect="1"/>
            </p:cNvPicPr>
            <p:nvPr/>
          </p:nvPicPr>
          <p:blipFill>
            <a:blip r:embed="rId7" cstate="print">
              <a:grayscl/>
            </a:blip>
            <a:stretch>
              <a:fillRect/>
            </a:stretch>
          </p:blipFill>
          <p:spPr>
            <a:xfrm>
              <a:off x="4977255" y="4487397"/>
              <a:ext cx="277200" cy="277200"/>
            </a:xfrm>
            <a:prstGeom prst="rect">
              <a:avLst/>
            </a:prstGeom>
          </p:spPr>
        </p:pic>
        <p:pic>
          <p:nvPicPr>
            <p:cNvPr id="66" name="Рисунок 65" descr="Рисунок1.png"/>
            <p:cNvPicPr>
              <a:picLocks noChangeAspect="1"/>
            </p:cNvPicPr>
            <p:nvPr/>
          </p:nvPicPr>
          <p:blipFill>
            <a:blip r:embed="rId7" cstate="print">
              <a:grayscl/>
            </a:blip>
            <a:stretch>
              <a:fillRect/>
            </a:stretch>
          </p:blipFill>
          <p:spPr>
            <a:xfrm>
              <a:off x="4654643" y="4485418"/>
              <a:ext cx="277200" cy="277200"/>
            </a:xfrm>
            <a:prstGeom prst="rect">
              <a:avLst/>
            </a:prstGeom>
          </p:spPr>
        </p:pic>
        <p:pic>
          <p:nvPicPr>
            <p:cNvPr id="73" name="Рисунок 72" descr="Рисунок1.png"/>
            <p:cNvPicPr>
              <a:picLocks noChangeAspect="1"/>
            </p:cNvPicPr>
            <p:nvPr/>
          </p:nvPicPr>
          <p:blipFill>
            <a:blip r:embed="rId7" cstate="print">
              <a:grayscl/>
            </a:blip>
            <a:stretch>
              <a:fillRect/>
            </a:stretch>
          </p:blipFill>
          <p:spPr>
            <a:xfrm>
              <a:off x="4332030" y="4483439"/>
              <a:ext cx="277200" cy="277200"/>
            </a:xfrm>
            <a:prstGeom prst="rect">
              <a:avLst/>
            </a:prstGeom>
          </p:spPr>
        </p:pic>
        <p:pic>
          <p:nvPicPr>
            <p:cNvPr id="74" name="Рисунок 73" descr="Рисунок1.png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967118" y="5742465"/>
              <a:ext cx="277200" cy="277200"/>
            </a:xfrm>
            <a:prstGeom prst="rect">
              <a:avLst/>
            </a:prstGeom>
          </p:spPr>
        </p:pic>
        <p:pic>
          <p:nvPicPr>
            <p:cNvPr id="75" name="Рисунок 74" descr="Рисунок1.png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651650" y="5739037"/>
              <a:ext cx="277200" cy="277200"/>
            </a:xfrm>
            <a:prstGeom prst="rect">
              <a:avLst/>
            </a:prstGeom>
          </p:spPr>
        </p:pic>
        <p:pic>
          <p:nvPicPr>
            <p:cNvPr id="76" name="Рисунок 75" descr="Рисунок1.png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4332030" y="5741499"/>
              <a:ext cx="277200" cy="27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914277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3061</TotalTime>
  <Words>130</Words>
  <Application>Microsoft Office PowerPoint</Application>
  <PresentationFormat>Экран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320</cp:revision>
  <cp:lastPrinted>2021-10-29T07:38:50Z</cp:lastPrinted>
  <dcterms:created xsi:type="dcterms:W3CDTF">2017-01-10T10:06:35Z</dcterms:created>
  <dcterms:modified xsi:type="dcterms:W3CDTF">2022-04-25T08:33:57Z</dcterms:modified>
</cp:coreProperties>
</file>