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008080"/>
    <a:srgbClr val="33CCCC"/>
    <a:srgbClr val="2C73DC"/>
    <a:srgbClr val="ACD5EE"/>
    <a:srgbClr val="B3D8EF"/>
    <a:srgbClr val="BBDCF1"/>
    <a:srgbClr val="F57745"/>
    <a:srgbClr val="615B5B"/>
    <a:srgbClr val="FEE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44;&#1080;&#1072;&#1075;&#1088;&#1072;&#1084;&#1084;&#1072;%20&#1074;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PowerPoint]июнь 2021'!$I$37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'[Диаграмма в Microsoft PowerPoint]июнь 2021'!$H$38:$H$41</c:f>
              <c:strCache>
                <c:ptCount val="4"/>
                <c:pt idx="0">
                  <c:v>VOLVO</c:v>
                </c:pt>
                <c:pt idx="1">
                  <c:v>MERCEDES-BENZ</c:v>
                </c:pt>
                <c:pt idx="2">
                  <c:v>ISUZU</c:v>
                </c:pt>
                <c:pt idx="3">
                  <c:v>MAZ</c:v>
                </c:pt>
              </c:strCache>
            </c:strRef>
          </c:cat>
          <c:val>
            <c:numRef>
              <c:f>'[Диаграмма в Microsoft PowerPoint]июнь 2021'!$I$38:$I$41</c:f>
              <c:numCache>
                <c:formatCode>General</c:formatCode>
                <c:ptCount val="4"/>
                <c:pt idx="0">
                  <c:v>364</c:v>
                </c:pt>
                <c:pt idx="1">
                  <c:v>165</c:v>
                </c:pt>
                <c:pt idx="2">
                  <c:v>102</c:v>
                </c:pt>
                <c:pt idx="3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93-4582-AE60-8241B19544DA}"/>
            </c:ext>
          </c:extLst>
        </c:ser>
        <c:ser>
          <c:idx val="1"/>
          <c:order val="1"/>
          <c:tx>
            <c:strRef>
              <c:f>'[Диаграмма в Microsoft PowerPoint]июнь 2021'!$J$37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-12,1%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393-4582-AE60-8241B19544D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36,4%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393-4582-AE60-8241B19544D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69,6%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393-4582-AE60-8241B19544D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17,8%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393-4582-AE60-8241B19544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'[Диаграмма в Microsoft PowerPoint]июнь 2021'!$H$38:$H$41</c:f>
              <c:strCache>
                <c:ptCount val="4"/>
                <c:pt idx="0">
                  <c:v>VOLVO</c:v>
                </c:pt>
                <c:pt idx="1">
                  <c:v>MERCEDES-BENZ</c:v>
                </c:pt>
                <c:pt idx="2">
                  <c:v>ISUZU</c:v>
                </c:pt>
                <c:pt idx="3">
                  <c:v>MAZ</c:v>
                </c:pt>
              </c:strCache>
            </c:strRef>
          </c:cat>
          <c:val>
            <c:numRef>
              <c:f>'[Диаграмма в Microsoft PowerPoint]июнь 2021'!$J$38:$J$41</c:f>
              <c:numCache>
                <c:formatCode>General</c:formatCode>
                <c:ptCount val="4"/>
                <c:pt idx="0">
                  <c:v>320</c:v>
                </c:pt>
                <c:pt idx="1">
                  <c:v>225</c:v>
                </c:pt>
                <c:pt idx="2">
                  <c:v>173</c:v>
                </c:pt>
                <c:pt idx="3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93-4582-AE60-8241B19544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064224"/>
        <c:axId val="721074016"/>
      </c:barChart>
      <c:catAx>
        <c:axId val="7210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074016"/>
        <c:crosses val="autoZero"/>
        <c:auto val="1"/>
        <c:lblAlgn val="ctr"/>
        <c:lblOffset val="100"/>
        <c:noMultiLvlLbl val="0"/>
      </c:catAx>
      <c:valAx>
        <c:axId val="72107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06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napinf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Какова доля иностранных грузовиков, производимых в России?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80777" y="742403"/>
            <a:ext cx="765233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1200"/>
              </a:spcAft>
            </a:pP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Агентство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  <a:hlinkClick r:id="rId2"/>
              </a:rPr>
              <a:t>Russian Automotive Market Research </a:t>
            </a:r>
            <a:r>
              <a:rPr lang="ru-RU" sz="1100" dirty="0">
                <a:solidFill>
                  <a:srgbClr val="212121"/>
                </a:solidFill>
                <a:latin typeface="Arial" panose="020B0604020202020204" pitchFamily="34" charset="0"/>
              </a:rPr>
              <a:t>проанализировало продажи новых грузовых автомобилей в январе 2022 года. В </a:t>
            </a:r>
            <a:r>
              <a:rPr lang="ru-RU" sz="1100" dirty="0"/>
              <a:t>январе 2022 г. продажи новых грузовиков в России составили 6,4 тыс. ед., что на 23,7% больше результата января прошлого года. В январе 2021 г. было продано 5,1 тыс. ед.. </a:t>
            </a:r>
          </a:p>
          <a:p>
            <a:pPr algn="just" fontAlgn="t">
              <a:spcAft>
                <a:spcPts val="1200"/>
              </a:spcAft>
            </a:pPr>
            <a:r>
              <a:rPr lang="ru-RU" sz="1100" dirty="0"/>
              <a:t>На долю иностранных грузовиков, произведенных/собранных на территории России, пришлась четверть от всего объема продаж новых грузовых автомобилей  в январе 2022 г. и в январе 2021 г. (25,1% и 25,4% соответственно).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Среди представленных на графике иностранных грузовиков, произведенных/собранных на территории России, лидером по приросту в январе 2022 г. становится </a:t>
            </a:r>
            <a:r>
              <a:rPr lang="en-US" sz="1100" dirty="0"/>
              <a:t>ISUZU</a:t>
            </a:r>
            <a:r>
              <a:rPr lang="ru-RU" sz="1100" dirty="0"/>
              <a:t> (+69,6%). Продажи грузовой техники </a:t>
            </a:r>
            <a:r>
              <a:rPr lang="en-US" sz="1100" dirty="0"/>
              <a:t>VOLVO</a:t>
            </a:r>
            <a:r>
              <a:rPr lang="ru-RU" sz="1100" dirty="0"/>
              <a:t> в январе текущего года сократились на 12,1% по отношению к предыдущему году.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6319" y="2654521"/>
            <a:ext cx="53299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/>
              <a:t>Продажи новых иностранных </a:t>
            </a:r>
            <a:r>
              <a:rPr lang="ru-RU" sz="1100" b="1"/>
              <a:t>грузовиков</a:t>
            </a:r>
            <a:r>
              <a:rPr lang="ru-RU" sz="1100" b="1" smtClean="0"/>
              <a:t>,</a:t>
            </a:r>
            <a:r>
              <a:rPr lang="en-US" sz="1100" b="1" smtClean="0"/>
              <a:t/>
            </a:r>
            <a:br>
              <a:rPr lang="en-US" sz="1100" b="1" smtClean="0"/>
            </a:br>
            <a:r>
              <a:rPr lang="ru-RU" sz="1100" b="1" smtClean="0"/>
              <a:t> </a:t>
            </a:r>
            <a:r>
              <a:rPr lang="ru-RU" sz="1100" b="1"/>
              <a:t>произведенных/собранных </a:t>
            </a:r>
            <a:r>
              <a:rPr lang="ru-RU" sz="1100" b="1" smtClean="0"/>
              <a:t>в </a:t>
            </a:r>
            <a:r>
              <a:rPr lang="ru-RU" sz="1100" b="1" dirty="0"/>
              <a:t>РФ</a:t>
            </a:r>
            <a:r>
              <a:rPr lang="ru-RU" sz="1100" b="1"/>
              <a:t>, </a:t>
            </a:r>
            <a:r>
              <a:rPr lang="en-US" sz="1100" b="1" smtClean="0"/>
              <a:t/>
            </a:r>
            <a:br>
              <a:rPr lang="en-US" sz="1100" b="1" smtClean="0"/>
            </a:br>
            <a:r>
              <a:rPr lang="ru-RU" sz="1100" b="1" smtClean="0"/>
              <a:t>в </a:t>
            </a:r>
            <a:r>
              <a:rPr lang="ru-RU" sz="1100" b="1" dirty="0"/>
              <a:t>январе 2021-2022 г.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246324"/>
              </p:ext>
            </p:extLst>
          </p:nvPr>
        </p:nvGraphicFramePr>
        <p:xfrm>
          <a:off x="1749296" y="3142547"/>
          <a:ext cx="6538628" cy="3206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4505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3209</TotalTime>
  <Words>157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338</cp:revision>
  <cp:lastPrinted>2021-08-19T06:55:06Z</cp:lastPrinted>
  <dcterms:created xsi:type="dcterms:W3CDTF">2017-01-10T10:06:35Z</dcterms:created>
  <dcterms:modified xsi:type="dcterms:W3CDTF">2022-03-04T09:05:17Z</dcterms:modified>
</cp:coreProperties>
</file>