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30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34" autoAdjust="0"/>
    <p:restoredTop sz="94660"/>
  </p:normalViewPr>
  <p:slideViewPr>
    <p:cSldViewPr snapToGrid="0">
      <p:cViewPr>
        <p:scale>
          <a:sx n="106" d="100"/>
          <a:sy n="106" d="100"/>
        </p:scale>
        <p:origin x="1056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EA5A19D-54BD-4EDD-BAC5-400B896D3F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64A693F-CDF0-46EE-8070-757783EB4F6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D30AA9A-A164-43B2-AFA9-1BAC61935A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9870-CBD3-4767-908D-E417636B3A4B}" type="datetimeFigureOut">
              <a:rPr lang="ru-RU" smtClean="0"/>
              <a:t>22.03.2022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E99E511-57FF-4FA4-A255-D3452A226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0A61228-9637-416D-ACDF-BE2125A4D9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56A16-474F-4145-ADBC-AF1D45B1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06223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CA4D91-4EFD-4A4E-90A4-9DE6139460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D8004F5-BD38-4F76-8097-6622CE8ED1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136BE2C-9074-4E4A-9A23-38891A16D8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9870-CBD3-4767-908D-E417636B3A4B}" type="datetimeFigureOut">
              <a:rPr lang="ru-RU" smtClean="0"/>
              <a:t>22.03.2022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B917498-5F6C-44F3-9EC7-22049DECA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1EBC905-896B-458D-91AD-6727E8326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56A16-474F-4145-ADBC-AF1D45B1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4429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52B5A624-313E-4451-A18B-088D088D83E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9D58017D-6C19-4240-889C-523A1DA7A2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2D9BBA7-B01B-4F6C-A56C-E47E8B1EC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9870-CBD3-4767-908D-E417636B3A4B}" type="datetimeFigureOut">
              <a:rPr lang="ru-RU" smtClean="0"/>
              <a:t>22.03.2022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275A6AC-1188-44BD-9C17-03BA00E52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A631AD0-5A1E-4601-82F6-44B886DE8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56A16-474F-4145-ADBC-AF1D45B1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3676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1E637A5-405B-401C-89F9-C696D2A887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13254B9-3EFB-44DC-9206-76BB0C53A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6B5E8A2-22C1-45C8-8794-DDF72937B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9870-CBD3-4767-908D-E417636B3A4B}" type="datetimeFigureOut">
              <a:rPr lang="ru-RU" smtClean="0"/>
              <a:t>22.03.2022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C063B81-3C8E-4FF4-8F7E-DC5795C68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3697837-07E0-489D-9899-3BD22A64B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56A16-474F-4145-ADBC-AF1D45B1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86932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6F35ED-0801-467F-82AA-68658E641A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F615AC6-C79C-4E3F-8904-5DFBC6C024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CD48163-061D-4BDA-BB2C-DC8A894A15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9870-CBD3-4767-908D-E417636B3A4B}" type="datetimeFigureOut">
              <a:rPr lang="ru-RU" smtClean="0"/>
              <a:t>22.03.2022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BFCC510-7ACE-4E93-8220-463305827F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EDC9218-F84C-487B-81B8-227515F40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56A16-474F-4145-ADBC-AF1D45B1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301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A109AA0-CC06-4EBC-9B36-613C7E09B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2811B3C-5E73-4E30-A1A2-D8B1295217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7A9BD00-D6CC-4F8C-B813-2B6582CAD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B1F29E6-16D3-4F35-A50A-DBE1022CB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9870-CBD3-4767-908D-E417636B3A4B}" type="datetimeFigureOut">
              <a:rPr lang="ru-RU" smtClean="0"/>
              <a:t>22.03.2022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8A52817-2F57-4AE1-870B-5FE223F9B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1DCEED9-50D4-4EA6-87BE-F6C1722DC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56A16-474F-4145-ADBC-AF1D45B1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400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9923A0-FF42-4D2D-AD5D-35C7936AB8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D9CA457-2BAF-4E22-B71F-9623263F56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D131286-897A-42EA-9126-B73049E1D1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937195B-35A0-4A01-BA9E-D6EE64A1B9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11F83B39-4DB3-4B9E-88F0-544EBEE5ED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CF65DD5-F7B1-4034-A138-C8821360F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9870-CBD3-4767-908D-E417636B3A4B}" type="datetimeFigureOut">
              <a:rPr lang="ru-RU" smtClean="0"/>
              <a:t>22.03.2022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7D26709-23CA-4E76-B74A-C69E25EE6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5833377-E5AC-46B3-AD8F-F2FCFCFBF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56A16-474F-4145-ADBC-AF1D45B1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5182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F798730-1B7C-4D84-AE5D-2CE306DB5A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7C8FE426-A031-424A-B862-92500EB58A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9870-CBD3-4767-908D-E417636B3A4B}" type="datetimeFigureOut">
              <a:rPr lang="ru-RU" smtClean="0"/>
              <a:t>22.03.2022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3185DDD-9FA3-41AD-95DB-5A7FCCAAC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CE8886D-5809-4A70-B54D-4AA53D1C4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56A16-474F-4145-ADBC-AF1D45B1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10907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D13513D-CA43-4F56-9FB7-B827452C7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9870-CBD3-4767-908D-E417636B3A4B}" type="datetimeFigureOut">
              <a:rPr lang="ru-RU" smtClean="0"/>
              <a:t>22.03.2022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D2740AB-B112-4971-91CC-79008930A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4FF39B7-1F37-4592-BD4D-91058C942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56A16-474F-4145-ADBC-AF1D45B1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3069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CDDB96-71C0-4ED3-9CA1-722AD38B2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595911D-1FDF-464A-B4B3-210BCA32E6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200AEBA-4894-4CEB-87DD-AD34CAB681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85491997-039B-4FF3-B51A-28BA3D0C0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9870-CBD3-4767-908D-E417636B3A4B}" type="datetimeFigureOut">
              <a:rPr lang="ru-RU" smtClean="0"/>
              <a:t>22.03.2022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AAF69AD-4E82-4BDA-8EBA-D45489ABA6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84093BA-FED1-4804-9D33-0F8F9AC610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56A16-474F-4145-ADBC-AF1D45B1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07072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A40C08-DD83-471E-A118-A96D59813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4A20F700-985F-479A-86BB-07CE093A3B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053FD57-2648-4D54-BB2A-020DD9F5C6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148EB21-7BFF-4D4C-83A4-0C43EE1DA7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99870-CBD3-4767-908D-E417636B3A4B}" type="datetimeFigureOut">
              <a:rPr lang="ru-RU" smtClean="0"/>
              <a:t>22.03.2022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F99548F2-DB14-4161-8F98-872BFBBA55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33B7B7B-202D-492A-AE92-45174964A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56A16-474F-4145-ADBC-AF1D45B1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2170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3D4FD0A-D14D-439A-B9EA-5BBDAAA09B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0475082-B8A2-4E18-83EC-2800E3A70C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5C8859B-B172-4BA2-A207-AF1665D9463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399870-CBD3-4767-908D-E417636B3A4B}" type="datetimeFigureOut">
              <a:rPr lang="ru-RU" smtClean="0"/>
              <a:t>22.03.2022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4741204-FE5D-4429-AD6F-8B886C1833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85A333C2-D187-4C4C-BD81-FBF9AFCBDA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256A16-474F-4145-ADBC-AF1D45B134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301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emf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hlinkClick r:id="rId2"/>
            <a:extLst>
              <a:ext uri="{FF2B5EF4-FFF2-40B4-BE49-F238E27FC236}">
                <a16:creationId xmlns:a16="http://schemas.microsoft.com/office/drawing/2014/main" id="{8951C0F7-5B66-6F43-B268-AF859CE8BA04}"/>
              </a:ext>
            </a:extLst>
          </p:cNvPr>
          <p:cNvSpPr txBox="1"/>
          <p:nvPr/>
        </p:nvSpPr>
        <p:spPr>
          <a:xfrm>
            <a:off x="711399" y="436141"/>
            <a:ext cx="10966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Какими автомобилями владеют иностранные компании?</a:t>
            </a:r>
            <a:endParaRPr lang="ko-KR" altLang="en-US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hlinkClick r:id="rId2"/>
            <a:extLst>
              <a:ext uri="{FF2B5EF4-FFF2-40B4-BE49-F238E27FC236}">
                <a16:creationId xmlns:a16="http://schemas.microsoft.com/office/drawing/2014/main" id="{367F19FD-A728-244F-A721-C32F573A2B6C}"/>
              </a:ext>
            </a:extLst>
          </p:cNvPr>
          <p:cNvSpPr txBox="1"/>
          <p:nvPr/>
        </p:nvSpPr>
        <p:spPr>
          <a:xfrm>
            <a:off x="8515928" y="6611823"/>
            <a:ext cx="325626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ko-KR" sz="9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맑은 고딕" panose="020B0503020000020004" pitchFamily="34" charset="-127"/>
                <a:cs typeface="Arial" panose="020B0604020202020204" pitchFamily="34" charset="0"/>
              </a:rPr>
              <a:t>Источник: АЕВ, </a:t>
            </a:r>
            <a:r>
              <a:rPr kumimoji="0" lang="en-US" altLang="ko-KR" sz="900" b="0" i="1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맑은 고딕" panose="020B0503020000020004" pitchFamily="34" charset="-127"/>
                <a:cs typeface="Arial" panose="020B0604020202020204" pitchFamily="34" charset="0"/>
              </a:rPr>
              <a:t>Russian Automotive Market Research</a:t>
            </a:r>
            <a:endParaRPr kumimoji="0" lang="ko-KR" altLang="en-US" sz="900" b="0" i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맑은 고딕" panose="020B0503020000020004" pitchFamily="34" charset="-127"/>
              <a:cs typeface="Arial" panose="020B0604020202020204" pitchFamily="34" charset="0"/>
            </a:endParaRP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31AAA399-6558-2C4B-9CCE-C4363CD26C8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4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4555" y="51372"/>
            <a:ext cx="854245" cy="568233"/>
          </a:xfrm>
          <a:prstGeom prst="rect">
            <a:avLst/>
          </a:prstGeom>
        </p:spPr>
      </p:pic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9CA1983C-8702-1342-B85B-1F3884FE5F78}"/>
              </a:ext>
            </a:extLst>
          </p:cNvPr>
          <p:cNvCxnSpPr>
            <a:cxnSpLocks/>
          </p:cNvCxnSpPr>
          <p:nvPr/>
        </p:nvCxnSpPr>
        <p:spPr>
          <a:xfrm flipH="1">
            <a:off x="511678" y="6479129"/>
            <a:ext cx="1115583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DA1D7197-610C-9C43-ADCD-0107708EA125}"/>
              </a:ext>
            </a:extLst>
          </p:cNvPr>
          <p:cNvCxnSpPr>
            <a:cxnSpLocks/>
          </p:cNvCxnSpPr>
          <p:nvPr/>
        </p:nvCxnSpPr>
        <p:spPr>
          <a:xfrm flipH="1">
            <a:off x="511678" y="758317"/>
            <a:ext cx="11155832" cy="0"/>
          </a:xfrm>
          <a:prstGeom prst="line">
            <a:avLst/>
          </a:prstGeom>
          <a:ln w="19050">
            <a:solidFill>
              <a:srgbClr val="C00000"/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1221848"/>
              </p:ext>
            </p:extLst>
          </p:nvPr>
        </p:nvGraphicFramePr>
        <p:xfrm>
          <a:off x="756214" y="2415716"/>
          <a:ext cx="5340249" cy="3896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0083">
                  <a:extLst>
                    <a:ext uri="{9D8B030D-6E8A-4147-A177-3AD203B41FA5}">
                      <a16:colId xmlns:a16="http://schemas.microsoft.com/office/drawing/2014/main" val="1302060988"/>
                    </a:ext>
                  </a:extLst>
                </a:gridCol>
                <a:gridCol w="1780083">
                  <a:extLst>
                    <a:ext uri="{9D8B030D-6E8A-4147-A177-3AD203B41FA5}">
                      <a16:colId xmlns:a16="http://schemas.microsoft.com/office/drawing/2014/main" val="1815078990"/>
                    </a:ext>
                  </a:extLst>
                </a:gridCol>
                <a:gridCol w="1780083">
                  <a:extLst>
                    <a:ext uri="{9D8B030D-6E8A-4147-A177-3AD203B41FA5}">
                      <a16:colId xmlns:a16="http://schemas.microsoft.com/office/drawing/2014/main" val="2760536105"/>
                    </a:ext>
                  </a:extLst>
                </a:gridCol>
              </a:tblGrid>
              <a:tr h="24110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Марка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Количество, ед.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Доля, %</a:t>
                      </a:r>
                    </a:p>
                  </a:txBody>
                  <a:tcPr marL="9525" marR="9525" marT="9525" marB="0" anchor="ctr">
                    <a:solidFill>
                      <a:schemeClr val="accent5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6395155"/>
                  </a:ext>
                </a:extLst>
              </a:tr>
              <a:tr h="304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SKODA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21891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17,5%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761204573"/>
                  </a:ext>
                </a:extLst>
              </a:tr>
              <a:tr h="304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VOLKSWAGEN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20733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16,6%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97981882"/>
                  </a:ext>
                </a:extLst>
              </a:tr>
              <a:tr h="304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HYUNDAI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12995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10,4%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64976601"/>
                  </a:ext>
                </a:extLst>
              </a:tr>
              <a:tr h="304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RENAULT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9677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52885956"/>
                  </a:ext>
                </a:extLst>
              </a:tr>
              <a:tr h="304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9197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7,4%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20495142"/>
                  </a:ext>
                </a:extLst>
              </a:tr>
              <a:tr h="304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LADA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7520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6,0%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53660435"/>
                  </a:ext>
                </a:extLst>
              </a:tr>
              <a:tr h="304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TOYOTA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6876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5,5%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24477840"/>
                  </a:ext>
                </a:extLst>
              </a:tr>
              <a:tr h="304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KIA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6120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38082745"/>
                  </a:ext>
                </a:extLst>
              </a:tr>
              <a:tr h="304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MERCEDES-BENZ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5296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4,2%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30315952"/>
                  </a:ext>
                </a:extLst>
              </a:tr>
              <a:tr h="30461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NISSAN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4804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3,9%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28523395"/>
                  </a:ext>
                </a:extLst>
              </a:tr>
              <a:tr h="3046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Другие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19650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15,8%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37093601"/>
                  </a:ext>
                </a:extLst>
              </a:tr>
              <a:tr h="30461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Общий итог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124759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92920009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762001" y="2126572"/>
            <a:ext cx="532447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ТОР-10 брендов в </a:t>
            </a:r>
            <a:r>
              <a:rPr lang="ru-RU" sz="1100" b="1" dirty="0" err="1">
                <a:latin typeface="Arial" panose="020B0604020202020204" pitchFamily="34" charset="0"/>
                <a:cs typeface="Arial" panose="020B0604020202020204" pitchFamily="34" charset="0"/>
              </a:rPr>
              <a:t>корпарке</a:t>
            </a:r>
            <a:r>
              <a:rPr lang="ru-RU" sz="1100" b="1" dirty="0">
                <a:latin typeface="Arial" panose="020B0604020202020204" pitchFamily="34" charset="0"/>
                <a:cs typeface="Arial" panose="020B0604020202020204" pitchFamily="34" charset="0"/>
              </a:rPr>
              <a:t> иностранных владельцев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276008" y="2129348"/>
            <a:ext cx="353486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 sz="1400" b="1" i="0" u="none" strike="noStrike" kern="1200" spc="0" baseline="0">
                <a:solidFill>
                  <a:sysClr val="windowText" lastClr="00000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r>
              <a:rPr lang="ru-RU" sz="1100" dirty="0"/>
              <a:t>Структура </a:t>
            </a:r>
            <a:r>
              <a:rPr lang="ru-RU" sz="1100" dirty="0" err="1"/>
              <a:t>корпарка</a:t>
            </a:r>
            <a:r>
              <a:rPr lang="ru-RU" sz="1100" dirty="0"/>
              <a:t> иностранных владельцев по возрастам, тыс. ед.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733425" y="852005"/>
            <a:ext cx="109347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Иностранные компании* владеют 124,8 тыс. </a:t>
            </a:r>
            <a:r>
              <a:rPr lang="ru-RU" sz="1100">
                <a:latin typeface="Arial" panose="020B0604020202020204" pitchFamily="34" charset="0"/>
                <a:cs typeface="Arial" panose="020B0604020202020204" pitchFamily="34" charset="0"/>
              </a:rPr>
              <a:t>легковых </a:t>
            </a:r>
            <a:r>
              <a:rPr lang="ru-RU" sz="1100" smtClean="0">
                <a:latin typeface="Arial" panose="020B0604020202020204" pitchFamily="34" charset="0"/>
                <a:cs typeface="Arial" panose="020B0604020202020204" pitchFamily="34" charset="0"/>
              </a:rPr>
              <a:t>автомобилей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(по состоянию на 01.06.2021 г.). На их долю приходится 6,6% корпоративного парка всех легковых автомобилей.</a:t>
            </a:r>
          </a:p>
          <a:p>
            <a:pPr>
              <a:lnSpc>
                <a:spcPct val="150000"/>
              </a:lnSpc>
            </a:pP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Корпарк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 иностранных компаний достаточно «свежий», автомобили возрастом до 3 лет составляют чуть больше трети. В основном это иномарки, в </a:t>
            </a:r>
            <a:r>
              <a:rPr lang="ru-RU" sz="1100" dirty="0" err="1">
                <a:latin typeface="Arial" panose="020B0604020202020204" pitchFamily="34" charset="0"/>
                <a:cs typeface="Arial" panose="020B0604020202020204" pitchFamily="34" charset="0"/>
              </a:rPr>
              <a:t>т.ч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.  дефицитных сегодня брендов (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SKODA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 VOLKSWAGEN </a:t>
            </a:r>
            <a:r>
              <a:rPr lang="ru-RU" sz="1100" dirty="0">
                <a:latin typeface="Arial" panose="020B0604020202020204" pitchFamily="34" charset="0"/>
                <a:cs typeface="Arial" panose="020B0604020202020204" pitchFamily="34" charset="0"/>
              </a:rPr>
              <a:t>и др.).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699064" y="6496407"/>
            <a:ext cx="2103461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100" smtClean="0"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ru-RU" sz="900" smtClean="0">
                <a:latin typeface="Arial" panose="020B0604020202020204" pitchFamily="34" charset="0"/>
                <a:cs typeface="Arial" panose="020B0604020202020204" pitchFamily="34" charset="0"/>
              </a:rPr>
              <a:t> Со </a:t>
            </a:r>
            <a:r>
              <a:rPr lang="ru-RU" sz="900" dirty="0">
                <a:latin typeface="Arial" panose="020B0604020202020204" pitchFamily="34" charset="0"/>
                <a:cs typeface="Arial" panose="020B0604020202020204" pitchFamily="34" charset="0"/>
              </a:rPr>
              <a:t>100% иностранным капиталом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735619" y="1856800"/>
            <a:ext cx="5058188" cy="4013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315500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157</Words>
  <Application>Microsoft Office PowerPoint</Application>
  <PresentationFormat>Широкоэкранный</PresentationFormat>
  <Paragraphs>46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Арабаджи Татьяна В</dc:creator>
  <cp:lastModifiedBy>Болушева Ольга Александровна</cp:lastModifiedBy>
  <cp:revision>21</cp:revision>
  <dcterms:created xsi:type="dcterms:W3CDTF">2022-03-22T06:10:22Z</dcterms:created>
  <dcterms:modified xsi:type="dcterms:W3CDTF">2022-03-22T08:36:50Z</dcterms:modified>
</cp:coreProperties>
</file>