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E37"/>
    <a:srgbClr val="FFB953"/>
    <a:srgbClr val="FFD13F"/>
    <a:srgbClr val="70AD47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134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8533" y="626231"/>
            <a:ext cx="765027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По данным  маркетингового агентства НАПИ китайские производители наращивают свое присутствие в сегментах автобусов особо большого, большого и среднего классов. Так по итогам 1 полугодия текущего года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доля китайских автобусов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 сегменте большого класса выросла на 24%, в сегменте автобусов особо большого класса – на 24,5%. Даже в сегменте автобусов среднего класса, где позиции  китайских производителей были не сильны, их доля выросла на 8,6%.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79417" y="315589"/>
            <a:ext cx="6385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Какие сегменты автобусов занимают китайские бренды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1677242" y="1530555"/>
            <a:ext cx="6048128" cy="491634"/>
            <a:chOff x="1677242" y="1530555"/>
            <a:chExt cx="6048128" cy="491634"/>
          </a:xfrm>
        </p:grpSpPr>
        <p:sp>
          <p:nvSpPr>
            <p:cNvPr id="16" name="TextBox 15"/>
            <p:cNvSpPr txBox="1"/>
            <p:nvPr/>
          </p:nvSpPr>
          <p:spPr>
            <a:xfrm>
              <a:off x="1840838" y="1777812"/>
              <a:ext cx="105695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Средний класс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78324" y="1775540"/>
              <a:ext cx="109427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Большой класс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197891" y="1791357"/>
              <a:ext cx="1527479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Особо большой класс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D177CA84-027E-40D3-BAF0-7C80F891E112}"/>
                </a:ext>
              </a:extLst>
            </p:cNvPr>
            <p:cNvSpPr txBox="1"/>
            <p:nvPr/>
          </p:nvSpPr>
          <p:spPr>
            <a:xfrm>
              <a:off x="1677242" y="1530555"/>
              <a:ext cx="602451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>
                  <a:latin typeface="Arial" panose="020B0604020202020204" pitchFamily="34" charset="0"/>
                  <a:cs typeface="Arial" panose="020B0604020202020204" pitchFamily="34" charset="0"/>
                </a:rPr>
                <a:t>Доля китайских брендов на </a:t>
              </a:r>
              <a:r>
                <a:rPr lang="ru-RU" sz="1000" b="1">
                  <a:latin typeface="Arial" panose="020B0604020202020204" pitchFamily="34" charset="0"/>
                  <a:cs typeface="Arial" panose="020B0604020202020204" pitchFamily="34" charset="0"/>
                </a:rPr>
                <a:t>рынке </a:t>
              </a: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автобусов, январь- </a:t>
              </a: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июнь 2023</a:t>
              </a: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1718319" y="4088738"/>
            <a:ext cx="5983436" cy="497287"/>
            <a:chOff x="1718319" y="4088738"/>
            <a:chExt cx="5983436" cy="497287"/>
          </a:xfrm>
        </p:grpSpPr>
        <p:sp>
          <p:nvSpPr>
            <p:cNvPr id="7" name="TextBox 6"/>
            <p:cNvSpPr txBox="1"/>
            <p:nvPr/>
          </p:nvSpPr>
          <p:spPr>
            <a:xfrm>
              <a:off x="1840838" y="4355193"/>
              <a:ext cx="108505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Средний класс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34862" y="4355193"/>
              <a:ext cx="109913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Большой класс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221508" y="4355193"/>
              <a:ext cx="148024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900" b="1" dirty="0">
                  <a:latin typeface="Arial" panose="020B0604020202020204" pitchFamily="34" charset="0"/>
                  <a:cs typeface="Arial" panose="020B0604020202020204" pitchFamily="34" charset="0"/>
                </a:rPr>
                <a:t>Особо большой класс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177CA84-027E-40D3-BAF0-7C80F891E112}"/>
                </a:ext>
              </a:extLst>
            </p:cNvPr>
            <p:cNvSpPr txBox="1"/>
            <p:nvPr/>
          </p:nvSpPr>
          <p:spPr>
            <a:xfrm>
              <a:off x="1718319" y="4088738"/>
              <a:ext cx="569643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000" b="1">
                  <a:latin typeface="Arial" panose="020B0604020202020204" pitchFamily="34" charset="0"/>
                  <a:cs typeface="Arial" panose="020B0604020202020204" pitchFamily="34" charset="0"/>
                </a:rPr>
                <a:t>Доля китайских брендов на </a:t>
              </a:r>
              <a:r>
                <a:rPr lang="ru-RU" sz="1000" b="1">
                  <a:latin typeface="Arial" panose="020B0604020202020204" pitchFamily="34" charset="0"/>
                  <a:cs typeface="Arial" panose="020B0604020202020204" pitchFamily="34" charset="0"/>
                </a:rPr>
                <a:t>рынке </a:t>
              </a: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автобусов, январь- </a:t>
              </a:r>
              <a:r>
                <a:rPr lang="ru-RU" sz="1000" b="1">
                  <a:latin typeface="Arial" panose="020B0604020202020204" pitchFamily="34" charset="0"/>
                  <a:cs typeface="Arial" panose="020B0604020202020204" pitchFamily="34" charset="0"/>
                </a:rPr>
                <a:t>июнь</a:t>
              </a:r>
              <a:r>
                <a:rPr lang="en-US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000" b="1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000" b="1" dirty="0">
                  <a:latin typeface="Arial" panose="020B0604020202020204" pitchFamily="34" charset="0"/>
                  <a:cs typeface="Arial" panose="020B0604020202020204" pitchFamily="34" charset="0"/>
                </a:rPr>
                <a:t>2022</a:t>
              </a:r>
            </a:p>
          </p:txBody>
        </p:sp>
      </p:grpSp>
      <p:pic>
        <p:nvPicPr>
          <p:cNvPr id="22" name="Рисунок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668" y="2013015"/>
            <a:ext cx="6384769" cy="2192667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7668" y="4534709"/>
            <a:ext cx="6384769" cy="216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110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31</cp:revision>
  <cp:lastPrinted>2023-07-19T09:33:56Z</cp:lastPrinted>
  <dcterms:created xsi:type="dcterms:W3CDTF">2022-08-09T13:01:09Z</dcterms:created>
  <dcterms:modified xsi:type="dcterms:W3CDTF">2023-07-25T10:33:01Z</dcterms:modified>
</cp:coreProperties>
</file>