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D1E6"/>
    <a:srgbClr val="DFC3DE"/>
    <a:srgbClr val="A559A3"/>
    <a:srgbClr val="EBD5E7"/>
    <a:srgbClr val="CA62AC"/>
    <a:srgbClr val="E993D0"/>
    <a:srgbClr val="FCECFE"/>
    <a:srgbClr val="F9D7FD"/>
    <a:srgbClr val="FDE7EC"/>
    <a:srgbClr val="FCD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0" d="100"/>
          <a:sy n="90" d="100"/>
        </p:scale>
        <p:origin x="283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legkovye-avtomobili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787155" y="6580386"/>
            <a:ext cx="390142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199" y="284154"/>
            <a:ext cx="408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Какие автомобили подешевели в июне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53840" y="1907911"/>
            <a:ext cx="7381876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0170" algn="ctr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ru-RU" sz="12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Цены на новые легковые автомобили, руб.</a:t>
            </a:r>
            <a:endParaRPr lang="ru-RU" sz="1050" b="1" dirty="0">
              <a:effectLst/>
              <a:latin typeface="+mj-lt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256" y="766006"/>
            <a:ext cx="7672114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sz="1200" dirty="0">
                <a:latin typeface="+mj-lt"/>
              </a:rPr>
              <a:t>Маркетинговое агентство НАПИ проанализировало </a:t>
            </a:r>
            <a:r>
              <a:rPr lang="ru-RU" sz="1200" dirty="0">
                <a:latin typeface="+mj-lt"/>
                <a:hlinkClick r:id="rId3"/>
              </a:rPr>
              <a:t>рекомендованные розничные цены (РРЦ) </a:t>
            </a:r>
            <a:r>
              <a:rPr lang="ru-RU" sz="1200" dirty="0">
                <a:latin typeface="+mj-lt"/>
              </a:rPr>
              <a:t>на новые легковые автомобили в июне 2024 г. По сравнению с маем 2024 г. изменились цены на 2</a:t>
            </a:r>
            <a:r>
              <a:rPr lang="en-US" sz="1200" dirty="0">
                <a:latin typeface="+mj-lt"/>
              </a:rPr>
              <a:t>1</a:t>
            </a:r>
            <a:r>
              <a:rPr lang="ru-RU" sz="1200" dirty="0">
                <a:latin typeface="+mj-lt"/>
              </a:rPr>
              <a:t> комплектацию</a:t>
            </a:r>
            <a:r>
              <a:rPr lang="en-US" sz="1200" dirty="0">
                <a:latin typeface="+mj-lt"/>
              </a:rPr>
              <a:t>.</a:t>
            </a:r>
            <a:r>
              <a:rPr lang="ru-RU" sz="1200" dirty="0">
                <a:latin typeface="+mj-lt"/>
              </a:rPr>
              <a:t> Снизились цены на </a:t>
            </a:r>
            <a:r>
              <a:rPr lang="en-US" sz="1200" dirty="0">
                <a:latin typeface="+mj-lt"/>
              </a:rPr>
              <a:t>4</a:t>
            </a:r>
            <a:r>
              <a:rPr lang="ru-RU" sz="1200" dirty="0">
                <a:latin typeface="+mj-lt"/>
              </a:rPr>
              <a:t> комплектации марок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BAIC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FORTHING</a:t>
            </a:r>
            <a:r>
              <a:rPr lang="ru-RU" sz="1200" dirty="0">
                <a:latin typeface="+mj-lt"/>
              </a:rPr>
              <a:t>. Снижение цен составило от 0,5% до 25,5%. Цены на 17  комплектаций  марок </a:t>
            </a:r>
            <a:r>
              <a:rPr lang="en-US" sz="1200" dirty="0">
                <a:latin typeface="+mj-lt"/>
              </a:rPr>
              <a:t>CHANGAN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GEELY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UAZ</a:t>
            </a:r>
            <a:r>
              <a:rPr lang="ru-RU" sz="1200" dirty="0">
                <a:latin typeface="+mj-lt"/>
              </a:rPr>
              <a:t>, МОСКВИЧ в июне выросли. Рост цен составил от 0,1% до 4,1%. </a:t>
            </a:r>
            <a:endParaRPr lang="en-US" sz="1200" dirty="0">
              <a:latin typeface="+mj-l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E7BBD61-3F6E-4660-9246-8EB28A7DBC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256" y="2280443"/>
            <a:ext cx="752475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8073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412</TotalTime>
  <Words>102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60</cp:revision>
  <cp:lastPrinted>2024-07-04T08:30:32Z</cp:lastPrinted>
  <dcterms:created xsi:type="dcterms:W3CDTF">2022-08-09T13:01:09Z</dcterms:created>
  <dcterms:modified xsi:type="dcterms:W3CDTF">2024-07-04T10:24:19Z</dcterms:modified>
</cp:coreProperties>
</file>