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7F9CD7"/>
    <a:srgbClr val="B80000"/>
    <a:srgbClr val="C40000"/>
    <a:srgbClr val="6D8ED1"/>
    <a:srgbClr val="FF0D0D"/>
    <a:srgbClr val="567DCA"/>
    <a:srgbClr val="254687"/>
    <a:srgbClr val="A20000"/>
    <a:srgbClr val="608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dv-tc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18822" y="187771"/>
            <a:ext cx="7486908" cy="4216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ru-RU" sz="1600" dirty="0">
                <a:solidFill>
                  <a:srgbClr val="4165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выросла стоимость владения автомобилями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09674" y="818854"/>
            <a:ext cx="76194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00">
                <a:cs typeface="Calibri Light" panose="020F0302020204030204" pitchFamily="34" charset="0"/>
              </a:rPr>
              <a:t>Агентство </a:t>
            </a:r>
            <a:r>
              <a:rPr lang="en-US" sz="1000" smtClean="0">
                <a:cs typeface="Calibri Light" panose="020F0302020204030204" pitchFamily="34" charset="0"/>
              </a:rPr>
              <a:t>НАПИ</a:t>
            </a:r>
            <a:r>
              <a:rPr lang="ru-RU" sz="1000" smtClean="0">
                <a:cs typeface="Calibri Light" panose="020F0302020204030204" pitchFamily="34" charset="0"/>
              </a:rPr>
              <a:t> /</a:t>
            </a:r>
            <a:r>
              <a:rPr lang="en-US" sz="1000" smtClean="0">
                <a:cs typeface="Calibri Light" panose="020F0302020204030204" pitchFamily="34" charset="0"/>
              </a:rPr>
              <a:t>Russian </a:t>
            </a:r>
            <a:r>
              <a:rPr lang="en-US" sz="1000" dirty="0">
                <a:cs typeface="Calibri Light" panose="020F0302020204030204" pitchFamily="34" charset="0"/>
              </a:rPr>
              <a:t>Automotive Market Research)</a:t>
            </a:r>
            <a:r>
              <a:rPr lang="ru-RU" sz="1000" dirty="0">
                <a:cs typeface="Calibri Light" panose="020F0302020204030204" pitchFamily="34" charset="0"/>
              </a:rPr>
              <a:t> проанализировало изменение </a:t>
            </a:r>
            <a:r>
              <a:rPr lang="ru-RU" sz="1000" dirty="0">
                <a:cs typeface="Calibri Light" panose="020F0302020204030204" pitchFamily="34" charset="0"/>
                <a:hlinkClick r:id="rId2"/>
              </a:rPr>
              <a:t>стоимости владения</a:t>
            </a:r>
            <a:r>
              <a:rPr lang="ru-RU" sz="1000" dirty="0">
                <a:cs typeface="Calibri Light" panose="020F0302020204030204" pitchFamily="34" charset="0"/>
              </a:rPr>
              <a:t> новыми легковыми автомобилями с января по май 2022 года.</a:t>
            </a:r>
          </a:p>
          <a:p>
            <a:pPr algn="just" fontAlgn="t">
              <a:spcAft>
                <a:spcPts val="600"/>
              </a:spcAft>
            </a:pPr>
            <a:r>
              <a:rPr lang="ru-RU" sz="1000" dirty="0">
                <a:cs typeface="Calibri Light" panose="020F0302020204030204" pitchFamily="34" charset="0"/>
              </a:rPr>
              <a:t>Самой дорогой во владении из представленных на графике легковых автомобилей сегмента  </a:t>
            </a:r>
            <a:r>
              <a:rPr lang="en-US" sz="1000" dirty="0">
                <a:cs typeface="Calibri Light" panose="020F0302020204030204" pitchFamily="34" charset="0"/>
              </a:rPr>
              <a:t>SUV </a:t>
            </a:r>
            <a:r>
              <a:rPr lang="ru-RU" sz="1000" dirty="0">
                <a:cs typeface="Calibri Light" panose="020F0302020204030204" pitchFamily="34" charset="0"/>
              </a:rPr>
              <a:t>стала </a:t>
            </a:r>
            <a:r>
              <a:rPr lang="en-US" sz="1000" dirty="0">
                <a:cs typeface="Calibri Light" panose="020F0302020204030204" pitchFamily="34" charset="0"/>
              </a:rPr>
              <a:t>CHERY TIGGO 8 PRO Dreamline</a:t>
            </a:r>
            <a:r>
              <a:rPr lang="ru-RU" sz="1000" dirty="0">
                <a:cs typeface="Calibri Light" panose="020F0302020204030204" pitchFamily="34" charset="0"/>
              </a:rPr>
              <a:t>.</a:t>
            </a:r>
            <a:endParaRPr lang="en-US" sz="1000" dirty="0">
              <a:cs typeface="Calibri Light" panose="020F0302020204030204" pitchFamily="34" charset="0"/>
            </a:endParaRPr>
          </a:p>
          <a:p>
            <a:pPr algn="just" fontAlgn="t">
              <a:spcAft>
                <a:spcPts val="600"/>
              </a:spcAft>
            </a:pPr>
            <a:r>
              <a:rPr lang="ru-RU" sz="1000" dirty="0">
                <a:cs typeface="Calibri Light" panose="020F0302020204030204" pitchFamily="34" charset="0"/>
              </a:rPr>
              <a:t>Из рассматриваемых на графике моделей </a:t>
            </a:r>
            <a:r>
              <a:rPr lang="en-US" sz="1000" dirty="0">
                <a:cs typeface="Calibri Light" panose="020F0302020204030204" pitchFamily="34" charset="0"/>
              </a:rPr>
              <a:t>SUV </a:t>
            </a:r>
            <a:r>
              <a:rPr lang="ru-RU" sz="1000" dirty="0">
                <a:cs typeface="Calibri Light" panose="020F0302020204030204" pitchFamily="34" charset="0"/>
              </a:rPr>
              <a:t>лидерами по росту стоимости владения с января по май стали </a:t>
            </a:r>
            <a:r>
              <a:rPr lang="ru-RU" sz="1000">
                <a:cs typeface="Calibri Light" panose="020F0302020204030204" pitchFamily="34" charset="0"/>
              </a:rPr>
              <a:t>китайские автомобили </a:t>
            </a:r>
            <a:r>
              <a:rPr lang="en-US" sz="1000" dirty="0">
                <a:cs typeface="Calibri Light" panose="020F0302020204030204" pitchFamily="34" charset="0"/>
              </a:rPr>
              <a:t>HAVAL F7X COMFORT</a:t>
            </a:r>
            <a:r>
              <a:rPr lang="ru-RU" sz="1000" dirty="0">
                <a:cs typeface="Calibri Light" panose="020F0302020204030204" pitchFamily="34" charset="0"/>
              </a:rPr>
              <a:t> (+35,0%) и</a:t>
            </a:r>
            <a:r>
              <a:rPr lang="en-US" sz="1000" dirty="0">
                <a:cs typeface="Calibri Light" panose="020F0302020204030204" pitchFamily="34" charset="0"/>
              </a:rPr>
              <a:t> CHERY TIGGO 8 PRO Dreamline</a:t>
            </a:r>
            <a:r>
              <a:rPr lang="ru-RU" sz="1000" dirty="0">
                <a:cs typeface="Calibri Light" panose="020F0302020204030204" pitchFamily="34" charset="0"/>
              </a:rPr>
              <a:t> (+</a:t>
            </a:r>
            <a:r>
              <a:rPr lang="ru-RU" sz="1000">
                <a:cs typeface="Calibri Light" panose="020F0302020204030204" pitchFamily="34" charset="0"/>
              </a:rPr>
              <a:t>31,9</a:t>
            </a:r>
            <a:r>
              <a:rPr lang="ru-RU" sz="1000" smtClean="0">
                <a:cs typeface="Calibri Light" panose="020F0302020204030204" pitchFamily="34" charset="0"/>
              </a:rPr>
              <a:t>%).</a:t>
            </a:r>
            <a:endParaRPr lang="en-US" sz="1000" dirty="0">
              <a:cs typeface="Calibri Light" panose="020F03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3847" y="5285825"/>
            <a:ext cx="68786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Стоимость владения подготовлена специализированным онлайн – калькулятором 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DV-TC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О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всем типам автомобилей: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Легковые автомобили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LCV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Грузовые автомобили</a:t>
            </a:r>
          </a:p>
          <a:p>
            <a:pPr algn="just" fontAlgn="t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Учитываются все затраты на региональном уровне, включая стоимость запасных частей к автомобилям, количество </a:t>
            </a:r>
            <a:r>
              <a:rPr lang="ru-RU" sz="10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стоимость</a:t>
            </a: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нормо-часов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частоту технического осмотра и текущего ремонта, стоимость топлива, стоимость шин и др.</a:t>
            </a:r>
          </a:p>
          <a:p>
            <a:pPr algn="just" fontAlgn="t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Стоимость владения  рассчитывается  с учетом региональной специфики для всех 85 регионов.</a:t>
            </a:r>
          </a:p>
          <a:p>
            <a:pPr algn="just" fontAlgn="t"/>
            <a:r>
              <a:rPr lang="ru-RU" sz="1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Обновление – ежемесячное.</a:t>
            </a:r>
            <a:endParaRPr lang="en-US" sz="1000" u="sng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30504" y="4963230"/>
            <a:ext cx="28986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Источник: </a:t>
            </a:r>
            <a:r>
              <a:rPr lang="en-US" sz="900" i="1">
                <a:latin typeface="Calibri Light" panose="020F0302020204030204" pitchFamily="34" charset="0"/>
                <a:cs typeface="Calibri Light" panose="020F0302020204030204" pitchFamily="34" charset="0"/>
              </a:rPr>
              <a:t>НАПИ </a:t>
            </a:r>
            <a:r>
              <a:rPr lang="ru-RU" sz="900" i="1"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sz="900" i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Russian </a:t>
            </a:r>
            <a:r>
              <a:rPr lang="en-US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Automotive </a:t>
            </a:r>
            <a:r>
              <a:rPr lang="en-US" sz="900" i="1">
                <a:latin typeface="Calibri Light" panose="020F0302020204030204" pitchFamily="34" charset="0"/>
                <a:cs typeface="Calibri Light" panose="020F0302020204030204" pitchFamily="34" charset="0"/>
              </a:rPr>
              <a:t>Market </a:t>
            </a:r>
            <a:r>
              <a:rPr lang="en-US" sz="900" i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Research </a:t>
            </a:r>
            <a:endParaRPr lang="ru-RU" sz="9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6549FB2-3BF9-4724-83E3-6414F13E61E7}"/>
              </a:ext>
            </a:extLst>
          </p:cNvPr>
          <p:cNvSpPr/>
          <p:nvPr/>
        </p:nvSpPr>
        <p:spPr>
          <a:xfrm>
            <a:off x="1533525" y="2080738"/>
            <a:ext cx="68803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/>
              <a:t>Стоимость владения автомобилями сегмента </a:t>
            </a:r>
            <a:r>
              <a:rPr lang="en-US" sz="1000" b="1" dirty="0"/>
              <a:t>SUV</a:t>
            </a:r>
            <a:r>
              <a:rPr lang="ru-RU" sz="1000" b="1" dirty="0"/>
              <a:t> за 5 лет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715" y="2418191"/>
            <a:ext cx="7148269" cy="265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3619</TotalTime>
  <Words>164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429</cp:revision>
  <cp:lastPrinted>2021-12-17T09:54:00Z</cp:lastPrinted>
  <dcterms:created xsi:type="dcterms:W3CDTF">2017-01-10T10:06:35Z</dcterms:created>
  <dcterms:modified xsi:type="dcterms:W3CDTF">2022-05-31T08:43:14Z</dcterms:modified>
</cp:coreProperties>
</file>