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5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0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81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58763"/>
            <a:ext cx="10272889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824972"/>
            <a:ext cx="1027288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31521" y="6587068"/>
            <a:ext cx="516467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625600" y="1273704"/>
            <a:ext cx="10270065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3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9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8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3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4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6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9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5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6203B-A3B0-4350-BF6E-6BDCF86AE970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D64E-BE20-481B-B2A8-8C612EA7F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9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v-tco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63314"/>
              </p:ext>
            </p:extLst>
          </p:nvPr>
        </p:nvGraphicFramePr>
        <p:xfrm>
          <a:off x="1641091" y="2044091"/>
          <a:ext cx="10191313" cy="4102935"/>
        </p:xfrm>
        <a:graphic>
          <a:graphicData uri="http://schemas.openxmlformats.org/drawingml/2006/table">
            <a:tbl>
              <a:tblPr/>
              <a:tblGrid>
                <a:gridCol w="2287433">
                  <a:extLst>
                    <a:ext uri="{9D8B030D-6E8A-4147-A177-3AD203B41FA5}">
                      <a16:colId xmlns:a16="http://schemas.microsoft.com/office/drawing/2014/main" val="605170223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1939161214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3764350608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584126514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2459585790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2389338652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532115476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2791714488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2492736199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1543008854"/>
                    </a:ext>
                  </a:extLst>
                </a:gridCol>
                <a:gridCol w="790388">
                  <a:extLst>
                    <a:ext uri="{9D8B030D-6E8A-4147-A177-3AD203B41FA5}">
                      <a16:colId xmlns:a16="http://schemas.microsoft.com/office/drawing/2014/main" val="2392573524"/>
                    </a:ext>
                  </a:extLst>
                </a:gridCol>
              </a:tblGrid>
              <a:tr h="249868"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Китайские самосвалы </a:t>
                      </a:r>
                    </a:p>
                  </a:txBody>
                  <a:tcPr marL="3562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Самосвалы </a:t>
                      </a:r>
                      <a:r>
                        <a:rPr lang="en-US" sz="12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JK </a:t>
                      </a: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3562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Самосвалы </a:t>
                      </a:r>
                      <a:r>
                        <a:rPr lang="en-US" sz="12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BIG </a:t>
                      </a: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3562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Российские самосвалы</a:t>
                      </a:r>
                    </a:p>
                  </a:txBody>
                  <a:tcPr marL="3562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Беларусские</a:t>
                      </a:r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самосвалы</a:t>
                      </a:r>
                    </a:p>
                  </a:txBody>
                  <a:tcPr marL="3562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37642"/>
                  </a:ext>
                </a:extLst>
              </a:tr>
              <a:tr h="169613"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01.2022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09.2022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99637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ТСО Итог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0297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Стоимость нового автомобиля,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7 218 750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7 665 450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10 580 000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14 730 000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15 462 929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19 012 273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7 920 833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8 621 667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6 166 667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8 355 000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7123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Стоимость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владения </a:t>
                      </a:r>
                      <a:r>
                        <a:rPr lang="ru-RU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километр,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216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Стоимость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владения </a:t>
                      </a:r>
                      <a:r>
                        <a:rPr lang="ru-RU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год,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2 069 166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2 495 234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2 572 346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3 216 769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3 571 758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3 893 354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2 264 886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2 498 054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2 211 164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2 771 563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84004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Стоимость 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владения </a:t>
                      </a:r>
                      <a:r>
                        <a:rPr lang="ru-RU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пять лет,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10 345 829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12 476 171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12 861 731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16 083 844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17 858 790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19 466 771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11 324 432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12 490 268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11 055 822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13 857 817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2136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Расходы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7853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Регион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Москва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7160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месяцев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7941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Среднегодовой пробег, км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3870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Общий пробег, км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400000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3184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Стоимость всех ТО,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556 839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567 279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671 162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901 796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734 213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849 674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675 530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714 619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657 599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748 646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2890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Общая стоимость топлива,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6 964 347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7 058 518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6 004 320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6 072 640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7 891 392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7 981 184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6 147 257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6 298 061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7 094 390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7 175 113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250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Шины,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1 127 903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1 775 446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1 139 312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1 786 511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1 672 076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2 063 337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1 154 502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1 604 543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1 151 360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1 826 219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092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ОСАГО за 5 лет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руб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110 928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197 211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110 928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197 211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110 928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197 211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110 928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197 211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110 928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197 211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1193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Остаточная стоимость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26966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Потеря стоимости</a:t>
                      </a: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ru-RU" sz="105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руб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1 838 669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1 866 299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3 601 804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4 542 632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4 491 409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5 545 997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2 126 037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2 264 958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1 995 737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2 711 203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5098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Остаточная стоимость, руб.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5 380 081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5 799 151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6 978 196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10 187 368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10 971 521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13 466 276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5 794 796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6 356 709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4 170 930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5 643 797</a:t>
                      </a:r>
                    </a:p>
                  </a:txBody>
                  <a:tcPr marL="53433" marR="3562" marT="35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629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79304" y="332465"/>
            <a:ext cx="8411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                                                          </a:t>
            </a: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Как изменилась стоимость владения самосвалами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0677B23-CDE5-4A38-864D-111554CFDD94}"/>
              </a:ext>
            </a:extLst>
          </p:cNvPr>
          <p:cNvSpPr/>
          <p:nvPr/>
        </p:nvSpPr>
        <p:spPr>
          <a:xfrm>
            <a:off x="7076201" y="6276611"/>
            <a:ext cx="49733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Источник: 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DV-TCO</a:t>
            </a:r>
            <a:r>
              <a:rPr kumimoji="0" lang="ru-RU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НАПИ (Национальное Агентство Промышленной Информации)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5902A19-3AE8-4E12-93AE-908E0746C372}"/>
              </a:ext>
            </a:extLst>
          </p:cNvPr>
          <p:cNvSpPr/>
          <p:nvPr/>
        </p:nvSpPr>
        <p:spPr>
          <a:xfrm>
            <a:off x="1641091" y="831382"/>
            <a:ext cx="1030992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 fontAlgn="t">
              <a:lnSpc>
                <a:spcPct val="150000"/>
              </a:lnSpc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НАПИ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Automotive Market Research)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проанализировало изменение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стоимости владения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новыми самосвалами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январе и сентябре 2022 года. Стоимость владения на км пробега выросла среди всех рассматриваемых групп самосвалов. Меньше всего подорожала стоимость владения европейскими самосвалами «большой семерки» (+</a:t>
            </a:r>
            <a:r>
              <a: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11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  <a:endParaRPr lang="ru-RU" sz="1000" dirty="0">
              <a:solidFill>
                <a:srgbClr val="5B9BD5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464</Words>
  <Application>Microsoft Office PowerPoint</Application>
  <PresentationFormat>Широкоэкранный</PresentationFormat>
  <Paragraphs>205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Арабаджи Татьяна В</dc:creator>
  <cp:lastModifiedBy>Болушева Ольга Александровна</cp:lastModifiedBy>
  <cp:revision>11</cp:revision>
  <dcterms:created xsi:type="dcterms:W3CDTF">2022-09-15T12:08:16Z</dcterms:created>
  <dcterms:modified xsi:type="dcterms:W3CDTF">2022-09-16T07:32:32Z</dcterms:modified>
</cp:coreProperties>
</file>