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9" r:id="rId2"/>
  </p:sldIdLst>
  <p:sldSz cx="9144000" cy="6858000" type="screen4x3"/>
  <p:notesSz cx="6761163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50717"/>
    <a:srgbClr val="2C3E50"/>
    <a:srgbClr val="008080"/>
    <a:srgbClr val="006699"/>
    <a:srgbClr val="404040"/>
    <a:srgbClr val="FF7575"/>
    <a:srgbClr val="F7C7A7"/>
    <a:srgbClr val="615B5B"/>
    <a:srgbClr val="8AE693"/>
    <a:srgbClr val="AAC5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24" autoAdjust="0"/>
    <p:restoredTop sz="96412" autoAdjust="0"/>
  </p:normalViewPr>
  <p:slideViewPr>
    <p:cSldViewPr snapToGrid="0">
      <p:cViewPr>
        <p:scale>
          <a:sx n="96" d="100"/>
          <a:sy n="96" d="100"/>
        </p:scale>
        <p:origin x="2418" y="36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199" y="258762"/>
            <a:ext cx="7704667" cy="443971"/>
          </a:xfrm>
          <a:prstGeom prst="rect">
            <a:avLst/>
          </a:prstGeom>
        </p:spPr>
        <p:txBody>
          <a:bodyPr anchor="b">
            <a:normAutofit/>
          </a:bodyPr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199" y="824971"/>
            <a:ext cx="7704667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98641" y="6587067"/>
            <a:ext cx="387350" cy="1344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5" name="Content Placeholder 2"/>
          <p:cNvSpPr>
            <a:spLocks noGrp="1"/>
          </p:cNvSpPr>
          <p:nvPr>
            <p:ph idx="13"/>
          </p:nvPr>
        </p:nvSpPr>
        <p:spPr>
          <a:xfrm>
            <a:off x="1219199" y="1273704"/>
            <a:ext cx="7702549" cy="4974696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000">
                <a:solidFill>
                  <a:schemeClr val="tx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560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4307" y="6592358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4762104"/>
            <a:ext cx="7694083" cy="148629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38200"/>
            <a:ext cx="2437208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38200"/>
            <a:ext cx="243242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38200"/>
            <a:ext cx="243941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580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92439"/>
            <a:ext cx="2437208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92439"/>
            <a:ext cx="243242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92439"/>
            <a:ext cx="243941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7542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9"/>
          </p:nvPr>
        </p:nvSpPr>
        <p:spPr>
          <a:xfrm>
            <a:off x="3857113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0"/>
          </p:nvPr>
        </p:nvSpPr>
        <p:spPr>
          <a:xfrm>
            <a:off x="6481760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8" name="Content Placeholder 2"/>
          <p:cNvSpPr>
            <a:spLocks noGrp="1"/>
          </p:cNvSpPr>
          <p:nvPr>
            <p:ph idx="21"/>
          </p:nvPr>
        </p:nvSpPr>
        <p:spPr>
          <a:xfrm>
            <a:off x="1227666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5572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Контакты</a:t>
            </a:r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Сайты: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Телефон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Факс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5376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en-US" dirty="0"/>
              <a:t>Contacts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Site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:      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Phone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Fax: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5935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7665" y="838200"/>
            <a:ext cx="7694083" cy="54102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17957" y="6596592"/>
            <a:ext cx="372535" cy="1090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3353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7666" y="821267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326467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850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72571" y="821268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227666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028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7665" y="3928533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2333" y="3928533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7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7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831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6"/>
            <a:ext cx="377613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6"/>
            <a:ext cx="379941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10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221133" y="6594475"/>
            <a:ext cx="366446" cy="1174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25" name="Content Placeholder 2"/>
          <p:cNvSpPr>
            <a:spLocks noGrp="1"/>
          </p:cNvSpPr>
          <p:nvPr>
            <p:ph idx="1"/>
          </p:nvPr>
        </p:nvSpPr>
        <p:spPr>
          <a:xfrm>
            <a:off x="1219199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26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2445675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20"/>
          </p:nvPr>
        </p:nvSpPr>
        <p:spPr>
          <a:xfrm>
            <a:off x="3165827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21"/>
          </p:nvPr>
        </p:nvSpPr>
        <p:spPr>
          <a:xfrm>
            <a:off x="5112455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2"/>
          </p:nvPr>
        </p:nvSpPr>
        <p:spPr>
          <a:xfrm>
            <a:off x="7059082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212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833172"/>
            <a:ext cx="7694083" cy="150512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2529947"/>
            <a:ext cx="2437208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2529947"/>
            <a:ext cx="243242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2529947"/>
            <a:ext cx="243941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573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1354845"/>
            <a:ext cx="7694083" cy="248055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4004733"/>
            <a:ext cx="2437208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4004733"/>
            <a:ext cx="243242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4004733"/>
            <a:ext cx="243941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7702549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760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22419" y="205058"/>
            <a:ext cx="7719173" cy="4297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2418" y="815341"/>
            <a:ext cx="7719173" cy="55410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8682037" y="6636005"/>
            <a:ext cx="259553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195869" y="6636005"/>
            <a:ext cx="6824056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 userDrawn="1"/>
        </p:nvSpPr>
        <p:spPr>
          <a:xfrm>
            <a:off x="6961625" y="6542073"/>
            <a:ext cx="179568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2C3E50"/>
                </a:solidFill>
              </a:rPr>
              <a:t>Russian Automotive</a:t>
            </a:r>
            <a:r>
              <a:rPr lang="en-US" sz="700" b="1" baseline="0" dirty="0">
                <a:solidFill>
                  <a:srgbClr val="2C3E50"/>
                </a:solidFill>
              </a:rPr>
              <a:t> Market Research</a:t>
            </a:r>
            <a:endParaRPr lang="ru-RU" sz="700" b="1" dirty="0">
              <a:solidFill>
                <a:srgbClr val="2C3E50"/>
              </a:solidFill>
            </a:endParaRPr>
          </a:p>
        </p:txBody>
      </p:sp>
      <p:sp>
        <p:nvSpPr>
          <p:cNvPr id="19" name="Прямоугольник 18"/>
          <p:cNvSpPr/>
          <p:nvPr userDrawn="1"/>
        </p:nvSpPr>
        <p:spPr>
          <a:xfrm>
            <a:off x="1238096" y="587616"/>
            <a:ext cx="7719173" cy="18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" name="Рисунок 19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377" y="200020"/>
            <a:ext cx="925031" cy="615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178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8" r:id="rId3"/>
    <p:sldLayoutId id="2147483675" r:id="rId4"/>
    <p:sldLayoutId id="2147483664" r:id="rId5"/>
    <p:sldLayoutId id="2147483680" r:id="rId6"/>
    <p:sldLayoutId id="2147483672" r:id="rId7"/>
    <p:sldLayoutId id="2147483663" r:id="rId8"/>
    <p:sldLayoutId id="2147483678" r:id="rId9"/>
    <p:sldLayoutId id="2147483676" r:id="rId10"/>
    <p:sldLayoutId id="2147483673" r:id="rId11"/>
    <p:sldLayoutId id="2147483674" r:id="rId12"/>
    <p:sldLayoutId id="2147483677" r:id="rId13"/>
    <p:sldLayoutId id="2147483679" r:id="rId14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1800" kern="1200">
          <a:solidFill>
            <a:srgbClr val="2C3E5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hyperlink" Target="https://napinfo.ru/services/avtomobilnaya-statistika/avtomobilnaya-statistika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2"/>
          <p:cNvSpPr txBox="1">
            <a:spLocks/>
          </p:cNvSpPr>
          <p:nvPr/>
        </p:nvSpPr>
        <p:spPr>
          <a:xfrm>
            <a:off x="1348483" y="130629"/>
            <a:ext cx="7486908" cy="45398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>
                <a:solidFill>
                  <a:srgbClr val="2C3E50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t">
              <a:spcAft>
                <a:spcPts val="600"/>
              </a:spcAft>
            </a:pPr>
            <a:r>
              <a:rPr lang="ru-RU" sz="1400" dirty="0">
                <a:solidFill>
                  <a:srgbClr val="C00000"/>
                </a:solidFill>
                <a:latin typeface="Arial" panose="020B0604020202020204" pitchFamily="34" charset="0"/>
              </a:rPr>
              <a:t>Иностранная техника составляет 44% рынка грузовых автомобилей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160166" y="709805"/>
            <a:ext cx="7670799" cy="13619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t">
              <a:lnSpc>
                <a:spcPct val="150000"/>
              </a:lnSpc>
              <a:spcAft>
                <a:spcPts val="600"/>
              </a:spcAft>
            </a:pPr>
            <a:r>
              <a:rPr lang="ru-RU" sz="1100" dirty="0"/>
              <a:t>Агентство Russian Automotive </a:t>
            </a:r>
            <a:r>
              <a:rPr lang="ru-RU" sz="1100" dirty="0" err="1"/>
              <a:t>Market</a:t>
            </a:r>
            <a:r>
              <a:rPr lang="ru-RU" sz="1100" dirty="0"/>
              <a:t> </a:t>
            </a:r>
            <a:r>
              <a:rPr lang="ru-RU" sz="1100" dirty="0" err="1"/>
              <a:t>Research</a:t>
            </a:r>
            <a:r>
              <a:rPr lang="ru-RU" sz="1100" dirty="0"/>
              <a:t> </a:t>
            </a:r>
            <a:r>
              <a:rPr lang="ru-RU" sz="1100" dirty="0">
                <a:solidFill>
                  <a:srgbClr val="212121"/>
                </a:solidFill>
                <a:latin typeface="Arial" panose="020B0604020202020204" pitchFamily="34" charset="0"/>
              </a:rPr>
              <a:t>проанализировало </a:t>
            </a:r>
            <a:r>
              <a:rPr lang="ru-RU" sz="1100" dirty="0">
                <a:solidFill>
                  <a:srgbClr val="212121"/>
                </a:solidFill>
                <a:latin typeface="Arial" panose="020B0604020202020204" pitchFamily="34" charset="0"/>
                <a:hlinkClick r:id="rId2"/>
              </a:rPr>
              <a:t>продажи новых грузовых автомобилей</a:t>
            </a:r>
            <a:r>
              <a:rPr lang="ru-RU" sz="1100" dirty="0">
                <a:solidFill>
                  <a:srgbClr val="212121"/>
                </a:solidFill>
                <a:latin typeface="Arial" panose="020B0604020202020204" pitchFamily="34" charset="0"/>
              </a:rPr>
              <a:t> в январе-феврале 2022 года. За два месяца 2022 г. было продано 14,5 тыс. грузовиков, рост рынка по сравнению с предыдущим годом составил 25,7%. Не смотря на рост продаж российской техники (+25,2%), её доля сократилась на 0,2%. Снижение доли произошло за счет существенного роста продаж китайских и японских грузовиков. Доля иностранных грузовиков за 2 месяца текущего года достигла </a:t>
            </a:r>
            <a:r>
              <a:rPr lang="ru-RU" sz="1100">
                <a:solidFill>
                  <a:srgbClr val="212121"/>
                </a:solidFill>
                <a:latin typeface="Arial" panose="020B0604020202020204" pitchFamily="34" charset="0"/>
              </a:rPr>
              <a:t>43,7</a:t>
            </a:r>
            <a:r>
              <a:rPr lang="ru-RU" sz="1100" smtClean="0">
                <a:solidFill>
                  <a:srgbClr val="212121"/>
                </a:solidFill>
                <a:latin typeface="Arial" panose="020B0604020202020204" pitchFamily="34" charset="0"/>
              </a:rPr>
              <a:t>%.</a:t>
            </a:r>
            <a:endParaRPr lang="ru-RU" sz="1100" dirty="0">
              <a:solidFill>
                <a:srgbClr val="212121"/>
              </a:solidFill>
              <a:latin typeface="Arial" panose="020B0604020202020204" pitchFamily="34" charset="0"/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1202635" y="2508394"/>
            <a:ext cx="7553740" cy="250952"/>
            <a:chOff x="1292086" y="2309306"/>
            <a:chExt cx="7553740" cy="250952"/>
          </a:xfrm>
        </p:grpSpPr>
        <p:sp>
          <p:nvSpPr>
            <p:cNvPr id="3" name="TextBox 2"/>
            <p:cNvSpPr txBox="1"/>
            <p:nvPr/>
          </p:nvSpPr>
          <p:spPr>
            <a:xfrm>
              <a:off x="1292086" y="2309306"/>
              <a:ext cx="379647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000" b="1" dirty="0"/>
                <a:t>Динамика продаж новых грузовых автомобилей, ед.</a:t>
              </a: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5108713" y="2314037"/>
              <a:ext cx="3737113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000" b="1" dirty="0"/>
                <a:t>Структура рынка, новых грузовых автомобилей</a:t>
              </a:r>
              <a:r>
                <a:rPr lang="ru-RU" sz="1000" b="1"/>
                <a:t>, </a:t>
              </a:r>
              <a:r>
                <a:rPr lang="ru-RU" sz="1000" b="1" smtClean="0"/>
                <a:t>%</a:t>
              </a:r>
              <a:endParaRPr lang="ru-RU" sz="1000" b="1" dirty="0"/>
            </a:p>
          </p:txBody>
        </p:sp>
      </p:grpSp>
      <p:pic>
        <p:nvPicPr>
          <p:cNvPr id="9" name="Рисунок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7722" y="2713000"/>
            <a:ext cx="7864051" cy="371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241180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бразец заголовка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2898</TotalTime>
  <Words>102</Words>
  <Application>Microsoft Office PowerPoint</Application>
  <PresentationFormat>Экран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ＭＳ Ｐゴシック</vt:lpstr>
      <vt:lpstr>Arial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Евсегнеев Сергей Михайлович</dc:creator>
  <cp:lastModifiedBy>Болушева Ольга Александровна</cp:lastModifiedBy>
  <cp:revision>283</cp:revision>
  <cp:lastPrinted>2021-05-31T06:48:07Z</cp:lastPrinted>
  <dcterms:created xsi:type="dcterms:W3CDTF">2017-01-10T10:06:35Z</dcterms:created>
  <dcterms:modified xsi:type="dcterms:W3CDTF">2022-03-21T08:55:30Z</dcterms:modified>
</cp:coreProperties>
</file>