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1400" r:id="rId2"/>
    <p:sldId id="1399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CEEA"/>
    <a:srgbClr val="D9B7DF"/>
    <a:srgbClr val="F2E8F4"/>
    <a:srgbClr val="EAD7ED"/>
    <a:srgbClr val="FFD966"/>
    <a:srgbClr val="EFEFFF"/>
    <a:srgbClr val="D1D1FF"/>
    <a:srgbClr val="EAF2D2"/>
    <a:srgbClr val="CFE098"/>
    <a:srgbClr val="70A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48" autoAdjust="0"/>
    <p:restoredTop sz="94660"/>
  </p:normalViewPr>
  <p:slideViewPr>
    <p:cSldViewPr snapToGrid="0">
      <p:cViewPr>
        <p:scale>
          <a:sx n="96" d="100"/>
          <a:sy n="96" d="100"/>
        </p:scale>
        <p:origin x="2322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pinfo.ru/services/dilery/dilerskie-seti-gruzovyh-avtomobilej-v-rossii/" TargetMode="External"/><Relationship Id="rId2" Type="http://schemas.openxmlformats.org/officeDocument/2006/relationships/hyperlink" Target="https://napinfo.r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Box 142">
            <a:extLst>
              <a:ext uri="{FF2B5EF4-FFF2-40B4-BE49-F238E27FC236}">
                <a16:creationId xmlns:a16="http://schemas.microsoft.com/office/drawing/2014/main" id="{F16BC87D-E18F-4340-B145-E235FF728585}"/>
              </a:ext>
            </a:extLst>
          </p:cNvPr>
          <p:cNvSpPr txBox="1"/>
          <p:nvPr/>
        </p:nvSpPr>
        <p:spPr>
          <a:xfrm>
            <a:off x="196773" y="6361334"/>
            <a:ext cx="1847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9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44576" y="268135"/>
            <a:ext cx="7091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дилерская и сервисная сеть грузовиков сократилась сильнее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99196" y="908800"/>
            <a:ext cx="7437155" cy="2556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200" dirty="0"/>
              <a:t>Маркетинговое агентство </a:t>
            </a:r>
            <a:r>
              <a:rPr lang="ru-RU" sz="1200" dirty="0">
                <a:hlinkClick r:id="rId2"/>
              </a:rPr>
              <a:t>НАПИ</a:t>
            </a:r>
            <a:r>
              <a:rPr lang="ru-RU" sz="1200" dirty="0"/>
              <a:t> обновило отчет по </a:t>
            </a:r>
            <a:r>
              <a:rPr lang="ru-RU" sz="1200" dirty="0">
                <a:hlinkClick r:id="rId3"/>
              </a:rPr>
              <a:t>дилерским и сервисным центрам грузовых автомобилей </a:t>
            </a:r>
            <a:r>
              <a:rPr lang="ru-RU" sz="1200" dirty="0"/>
              <a:t>в третьем квартале 2026 года. По сравнению с прошлым кварталом количество авторизованных точек продаж сократилось на 86 ед. (-4,2%) и составило 1 947 ед. Количество авторизованных сервисных центров сократилось на 78 ед. (-3,2%) и составило 2 352 ед. </a:t>
            </a:r>
          </a:p>
          <a:p>
            <a:pPr algn="just">
              <a:lnSpc>
                <a:spcPct val="150000"/>
              </a:lnSpc>
            </a:pPr>
            <a:endParaRPr lang="ru-RU" sz="1200" dirty="0"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sz="1200" dirty="0"/>
              <a:t>За квартал ни в одном регионе не зафиксирован рост точек продаж и сервисных центров. </a:t>
            </a:r>
            <a:r>
              <a:rPr lang="ru-RU" sz="1200" dirty="0">
                <a:cs typeface="Arial" panose="020B0604020202020204" pitchFamily="34" charset="0"/>
              </a:rPr>
              <a:t>Значительнее всего число</a:t>
            </a:r>
            <a:r>
              <a:rPr lang="ru-RU" sz="1200" dirty="0"/>
              <a:t> точек продаж в штуках </a:t>
            </a:r>
            <a:r>
              <a:rPr lang="ru-RU" sz="1200" dirty="0">
                <a:cs typeface="Arial" panose="020B0604020202020204" pitchFamily="34" charset="0"/>
              </a:rPr>
              <a:t>сократилось в Центральном (-25 ед.) и Приволжском (-16 ед.) федеральных округах</a:t>
            </a:r>
            <a:r>
              <a:rPr lang="ru-RU" sz="1200" dirty="0"/>
              <a:t>. Количество сервисных центров сильнее уменьшилось в </a:t>
            </a:r>
            <a:r>
              <a:rPr lang="ru-RU" sz="1200" dirty="0">
                <a:cs typeface="Arial" panose="020B0604020202020204" pitchFamily="34" charset="0"/>
              </a:rPr>
              <a:t>Сибирском (-18 ед.) и Центральном (-12 ед.) федеральных округах</a:t>
            </a:r>
            <a:r>
              <a:rPr lang="ru-RU" sz="1200" dirty="0"/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2244511" y="1182266"/>
            <a:ext cx="2013775" cy="532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50" dirty="0"/>
              <a:t>#</a:t>
            </a:r>
            <a:r>
              <a:rPr lang="ru-RU" sz="1050" dirty="0" err="1"/>
              <a:t>НАПИ_грузовые_авто</a:t>
            </a:r>
            <a:endParaRPr lang="ru-RU" sz="105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50" dirty="0"/>
              <a:t>#</a:t>
            </a:r>
            <a:r>
              <a:rPr lang="ru-RU" sz="1050" dirty="0" err="1"/>
              <a:t>НАПИ_дилеры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164850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E5E03D-7F54-4A46-8224-09EE5B65C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023"/>
            <a:ext cx="9144000" cy="662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112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578</TotalTime>
  <Words>135</Words>
  <Application>Microsoft Office PowerPoint</Application>
  <PresentationFormat>Экран (4:3)</PresentationFormat>
  <Paragraphs>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92</cp:revision>
  <dcterms:created xsi:type="dcterms:W3CDTF">2022-08-09T13:01:09Z</dcterms:created>
  <dcterms:modified xsi:type="dcterms:W3CDTF">2026-09-23T08:09:11Z</dcterms:modified>
</cp:coreProperties>
</file>