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1254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9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3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1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2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7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7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6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5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7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6203B-A3B0-4350-BF6E-6BDCF86AE970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95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napinfo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4525" y="777344"/>
            <a:ext cx="1015153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050">
                <a:latin typeface="Arial" panose="020B0604020202020204" pitchFamily="34" charset="0"/>
                <a:cs typeface="Arial" panose="020B0604020202020204" pitchFamily="34" charset="0"/>
              </a:rPr>
              <a:t>По данным маркетингового агентства </a:t>
            </a:r>
            <a:r>
              <a:rPr lang="ru-RU" sz="105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НАПИ (Национальное Агентство Промышленной Информации) </a:t>
            </a:r>
            <a:r>
              <a:rPr lang="ru-RU" sz="1050">
                <a:latin typeface="Arial" panose="020B0604020202020204" pitchFamily="34" charset="0"/>
                <a:cs typeface="Arial" panose="020B0604020202020204" pitchFamily="34" charset="0"/>
              </a:rPr>
              <a:t>за 7 месяцев текущего года на покупку новых грузовых автомобилей было потрачено 436, 2 млрд. руб. Несмотря на снижение продаж «в штуках» по сравнению с январем-июлем прошлого года на 11%, емкость рынка новых грузовых автомобилей выросла на 13,4% за счет существенного роста цен. За семь  месяцев прошлого года средневзвешенная цена нового грузовика составила 7,2 млн. руб. , в текущем году – 9,2 млн. руб.  Лидерами по темпам роста продаж в «штуках» и «деньгах» стали китайские грузовики.</a:t>
            </a:r>
            <a:endParaRPr lang="ru-RU" sz="1050" dirty="0"/>
          </a:p>
        </p:txBody>
      </p:sp>
      <p:sp>
        <p:nvSpPr>
          <p:cNvPr id="3" name="TextBox 2"/>
          <p:cNvSpPr txBox="1"/>
          <p:nvPr/>
        </p:nvSpPr>
        <p:spPr>
          <a:xfrm>
            <a:off x="5562600" y="323850"/>
            <a:ext cx="6345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Емкость рынка грузовых автомобилей выросла на </a:t>
            </a:r>
            <a:r>
              <a:rPr lang="ru-RU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13,4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n-US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952947"/>
              </p:ext>
            </p:extLst>
          </p:nvPr>
        </p:nvGraphicFramePr>
        <p:xfrm>
          <a:off x="2022904" y="1966115"/>
          <a:ext cx="8882793" cy="2089812"/>
        </p:xfrm>
        <a:graphic>
          <a:graphicData uri="http://schemas.openxmlformats.org/drawingml/2006/table">
            <a:tbl>
              <a:tblPr/>
              <a:tblGrid>
                <a:gridCol w="972000">
                  <a:extLst>
                    <a:ext uri="{9D8B030D-6E8A-4147-A177-3AD203B41FA5}">
                      <a16:colId xmlns:a16="http://schemas.microsoft.com/office/drawing/2014/main" val="2345756360"/>
                    </a:ext>
                  </a:extLst>
                </a:gridCol>
                <a:gridCol w="878977">
                  <a:extLst>
                    <a:ext uri="{9D8B030D-6E8A-4147-A177-3AD203B41FA5}">
                      <a16:colId xmlns:a16="http://schemas.microsoft.com/office/drawing/2014/main" val="3862646760"/>
                    </a:ext>
                  </a:extLst>
                </a:gridCol>
                <a:gridCol w="878977">
                  <a:extLst>
                    <a:ext uri="{9D8B030D-6E8A-4147-A177-3AD203B41FA5}">
                      <a16:colId xmlns:a16="http://schemas.microsoft.com/office/drawing/2014/main" val="1874122642"/>
                    </a:ext>
                  </a:extLst>
                </a:gridCol>
                <a:gridCol w="878977">
                  <a:extLst>
                    <a:ext uri="{9D8B030D-6E8A-4147-A177-3AD203B41FA5}">
                      <a16:colId xmlns:a16="http://schemas.microsoft.com/office/drawing/2014/main" val="2405595676"/>
                    </a:ext>
                  </a:extLst>
                </a:gridCol>
                <a:gridCol w="878977">
                  <a:extLst>
                    <a:ext uri="{9D8B030D-6E8A-4147-A177-3AD203B41FA5}">
                      <a16:colId xmlns:a16="http://schemas.microsoft.com/office/drawing/2014/main" val="1076299079"/>
                    </a:ext>
                  </a:extLst>
                </a:gridCol>
                <a:gridCol w="878977">
                  <a:extLst>
                    <a:ext uri="{9D8B030D-6E8A-4147-A177-3AD203B41FA5}">
                      <a16:colId xmlns:a16="http://schemas.microsoft.com/office/drawing/2014/main" val="2279703335"/>
                    </a:ext>
                  </a:extLst>
                </a:gridCol>
                <a:gridCol w="878977">
                  <a:extLst>
                    <a:ext uri="{9D8B030D-6E8A-4147-A177-3AD203B41FA5}">
                      <a16:colId xmlns:a16="http://schemas.microsoft.com/office/drawing/2014/main" val="2564962042"/>
                    </a:ext>
                  </a:extLst>
                </a:gridCol>
                <a:gridCol w="878977">
                  <a:extLst>
                    <a:ext uri="{9D8B030D-6E8A-4147-A177-3AD203B41FA5}">
                      <a16:colId xmlns:a16="http://schemas.microsoft.com/office/drawing/2014/main" val="1714836815"/>
                    </a:ext>
                  </a:extLst>
                </a:gridCol>
                <a:gridCol w="878977">
                  <a:extLst>
                    <a:ext uri="{9D8B030D-6E8A-4147-A177-3AD203B41FA5}">
                      <a16:colId xmlns:a16="http://schemas.microsoft.com/office/drawing/2014/main" val="3829116131"/>
                    </a:ext>
                  </a:extLst>
                </a:gridCol>
                <a:gridCol w="878977">
                  <a:extLst>
                    <a:ext uri="{9D8B030D-6E8A-4147-A177-3AD203B41FA5}">
                      <a16:colId xmlns:a16="http://schemas.microsoft.com/office/drawing/2014/main" val="3954818417"/>
                    </a:ext>
                  </a:extLst>
                </a:gridCol>
              </a:tblGrid>
              <a:tr h="174151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Бренд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60000"/>
                        <a:lumOff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Продажи, шт.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Динамика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60000"/>
                        <a:lumOff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Средневзвешенные цены</a:t>
                      </a:r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900" b="1" u="none" strike="noStrike" smtClean="0">
                          <a:solidFill>
                            <a:schemeClr val="tx1"/>
                          </a:solidFill>
                          <a:effectLst/>
                        </a:rPr>
                        <a:t>руб</a:t>
                      </a:r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Динамика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60000"/>
                        <a:lumOff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Финансовая емкость, млн. руб.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Динамика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556104"/>
                  </a:ext>
                </a:extLst>
              </a:tr>
              <a:tr h="1741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2022/2021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2022/2021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2022/2021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644203"/>
                  </a:ext>
                </a:extLst>
              </a:tr>
              <a:tr h="1741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/>
                          </a:solidFill>
                          <a:effectLst/>
                        </a:rPr>
                        <a:t>KAMAZ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864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        19 353  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18 322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-5,3%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5 955 869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8 428 086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41,5%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115 264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154 419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34,0%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149172"/>
                  </a:ext>
                </a:extLst>
              </a:tr>
              <a:tr h="1741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/>
                          </a:solidFill>
                          <a:effectLst/>
                        </a:rPr>
                        <a:t>SHAANXI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864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           1 068  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           3 860  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261,4%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6 238 530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8 088 140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29,6%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6 663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31 220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368,6%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228056"/>
                  </a:ext>
                </a:extLst>
              </a:tr>
              <a:tr h="1741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/>
                          </a:solidFill>
                          <a:effectLst/>
                        </a:rPr>
                        <a:t>GAZ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864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5 912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3 696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-37,5%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   3 301 224  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4 916 624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48,9%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19 517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18 172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-6,9%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982622"/>
                  </a:ext>
                </a:extLst>
              </a:tr>
              <a:tr h="1741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/>
                          </a:solidFill>
                          <a:effectLst/>
                        </a:rPr>
                        <a:t>URAL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864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2 569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3 490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35,9%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   5 261 756  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   7 965 260  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51,4%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13 517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27 799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105,7%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321525"/>
                  </a:ext>
                </a:extLst>
              </a:tr>
              <a:tr h="1741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/>
                          </a:solidFill>
                          <a:effectLst/>
                        </a:rPr>
                        <a:t>MAZ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864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3 230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2 451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-24,1%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5 330 572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7 039 852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32,1%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        17 218  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        17 255  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0,2%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828785"/>
                  </a:ext>
                </a:extLst>
              </a:tr>
              <a:tr h="1741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/>
                          </a:solidFill>
                          <a:effectLst/>
                        </a:rPr>
                        <a:t>VOLVO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864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2 760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2 301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-16,6%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14 483 075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17 929 742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23,8%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39 973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        41 256  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3,2%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10071"/>
                  </a:ext>
                </a:extLst>
              </a:tr>
              <a:tr h="1741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/>
                          </a:solidFill>
                          <a:effectLst/>
                        </a:rPr>
                        <a:t>HOWO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864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   658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1 921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191,9%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6 433 055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8 902 967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38,4%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4 233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17 103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304,0%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083574"/>
                  </a:ext>
                </a:extLst>
              </a:tr>
              <a:tr h="1741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/>
                          </a:solidFill>
                          <a:effectLst/>
                        </a:rPr>
                        <a:t>SCANIA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864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4 452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1 355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-69,6%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12 491 098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19 518 521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56,3%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55 610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26 448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-52,4%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831213"/>
                  </a:ext>
                </a:extLst>
              </a:tr>
              <a:tr h="1741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/>
                          </a:solidFill>
                          <a:effectLst/>
                        </a:rPr>
                        <a:t>JAC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864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   488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1 282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162,7%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3 593 636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6 596 043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83,5%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1 754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8 456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382,2%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968249"/>
                  </a:ext>
                </a:extLst>
              </a:tr>
              <a:tr h="1741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/>
                          </a:solidFill>
                          <a:effectLst/>
                        </a:rPr>
                        <a:t>FAW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864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   894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1 152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28,9%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6 225 381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7 625 919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22,5%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           5 565  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   8 785   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57,8%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883298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2904" y="4226299"/>
            <a:ext cx="3812211" cy="30482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30190" y="4226299"/>
            <a:ext cx="42012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/>
              <a:t>Финансовая емкость рынка грузовых  автомобилей, млрд. руб. 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7112" y="4594456"/>
            <a:ext cx="8334375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31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425</Words>
  <Application>Microsoft Office PowerPoint</Application>
  <PresentationFormat>Широкоэкранный</PresentationFormat>
  <Paragraphs>119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9</cp:revision>
  <dcterms:created xsi:type="dcterms:W3CDTF">2022-08-09T12:55:45Z</dcterms:created>
  <dcterms:modified xsi:type="dcterms:W3CDTF">2022-09-08T10:39:13Z</dcterms:modified>
</cp:coreProperties>
</file>