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банов Сергей С." initials="КСС" lastIdx="0" clrIdx="0">
    <p:extLst>
      <p:ext uri="{19B8F6BF-5375-455C-9EA6-DF929625EA0E}">
        <p15:presenceInfo xmlns:p15="http://schemas.microsoft.com/office/powerpoint/2012/main" userId="S-1-5-21-383357151-2991069858-1596914116-11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90" d="100"/>
          <a:sy n="90" d="100"/>
        </p:scale>
        <p:origin x="2754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napinfo.ru/services/avtomobilnyj-lizing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75649" y="316560"/>
            <a:ext cx="71648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Доля легковых автомобилей в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лизинге снизилась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82571" y="712532"/>
            <a:ext cx="7668041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Согласно данным НАПИ (Национальное Агентство Промышленной Информации) за 7 месяцев 2022 г. в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финансовый лизинг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было выдано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112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тыс. автомобилей, что на 40,7% меньше, чем за аналогичный период прошлого года.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Меньше всего сократился лизинг прицепов-полуприцепов (-22,4%) и лизинг грузовых автомобилей (-32,1%), что и позволило этим сегментам нарастить долю на 2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п.п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 и 3,5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п.п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 соответственно. Существенно сократился лизинг легковых автомобилей, что привело к снижению доли на 4,9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п.п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46608" y="2255625"/>
            <a:ext cx="7593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Автомобили в договорах финансового лизинга, заключенных в январе-июле 2022 и 2021 гг.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94477"/>
              </p:ext>
            </p:extLst>
          </p:nvPr>
        </p:nvGraphicFramePr>
        <p:xfrm>
          <a:off x="1346607" y="2574653"/>
          <a:ext cx="7593901" cy="1359800"/>
        </p:xfrm>
        <a:graphic>
          <a:graphicData uri="http://schemas.openxmlformats.org/drawingml/2006/table">
            <a:tbl>
              <a:tblPr/>
              <a:tblGrid>
                <a:gridCol w="2083378">
                  <a:extLst>
                    <a:ext uri="{9D8B030D-6E8A-4147-A177-3AD203B41FA5}">
                      <a16:colId xmlns:a16="http://schemas.microsoft.com/office/drawing/2014/main" val="1392607933"/>
                    </a:ext>
                  </a:extLst>
                </a:gridCol>
                <a:gridCol w="1836841">
                  <a:extLst>
                    <a:ext uri="{9D8B030D-6E8A-4147-A177-3AD203B41FA5}">
                      <a16:colId xmlns:a16="http://schemas.microsoft.com/office/drawing/2014/main" val="247186007"/>
                    </a:ext>
                  </a:extLst>
                </a:gridCol>
                <a:gridCol w="1836841">
                  <a:extLst>
                    <a:ext uri="{9D8B030D-6E8A-4147-A177-3AD203B41FA5}">
                      <a16:colId xmlns:a16="http://schemas.microsoft.com/office/drawing/2014/main" val="2861342483"/>
                    </a:ext>
                  </a:extLst>
                </a:gridCol>
                <a:gridCol w="1836841">
                  <a:extLst>
                    <a:ext uri="{9D8B030D-6E8A-4147-A177-3AD203B41FA5}">
                      <a16:colId xmlns:a16="http://schemas.microsoft.com/office/drawing/2014/main" val="1519081524"/>
                    </a:ext>
                  </a:extLst>
                </a:gridCol>
              </a:tblGrid>
              <a:tr h="24275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Типы автомобилей</a:t>
                      </a:r>
                    </a:p>
                  </a:txBody>
                  <a:tcPr marL="857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2021 г. (</a:t>
                      </a:r>
                      <a:r>
                        <a:rPr lang="ru-RU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01-07</a:t>
                      </a:r>
                      <a:r>
                        <a:rPr lang="ru-RU" sz="1100" b="1" i="0" u="none" strike="noStrike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), тыс.ед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2022 г. (</a:t>
                      </a:r>
                      <a:r>
                        <a:rPr lang="ru-RU" sz="11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01-07</a:t>
                      </a:r>
                      <a:r>
                        <a:rPr lang="ru-RU" sz="1100" b="1" i="0" u="none" strike="noStrike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), тыс.ед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Динамика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638623"/>
                  </a:ext>
                </a:extLst>
              </a:tr>
              <a:tr h="15069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Легковые</a:t>
                      </a:r>
                    </a:p>
                  </a:txBody>
                  <a:tcPr marL="857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-46,1%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9589466"/>
                  </a:ext>
                </a:extLst>
              </a:tr>
              <a:tr h="15069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Грузовые</a:t>
                      </a:r>
                    </a:p>
                  </a:txBody>
                  <a:tcPr marL="857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45,59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30,95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-32,1%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181754"/>
                  </a:ext>
                </a:extLst>
              </a:tr>
              <a:tr h="1506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LCV</a:t>
                      </a:r>
                    </a:p>
                  </a:txBody>
                  <a:tcPr marL="857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-43,6%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355800"/>
                  </a:ext>
                </a:extLst>
              </a:tr>
              <a:tr h="23122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Прицепы-Полуприцепы</a:t>
                      </a:r>
                    </a:p>
                  </a:txBody>
                  <a:tcPr marL="857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-22,4%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460499"/>
                  </a:ext>
                </a:extLst>
              </a:tr>
              <a:tr h="15069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Автобусы</a:t>
                      </a:r>
                    </a:p>
                  </a:txBody>
                  <a:tcPr marL="857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-39,4%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04765"/>
                  </a:ext>
                </a:extLst>
              </a:tr>
              <a:tr h="15069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</a:t>
                      </a:r>
                    </a:p>
                  </a:txBody>
                  <a:tcPr marL="857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189,03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112,13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-40,7%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2107816"/>
                  </a:ext>
                </a:extLst>
              </a:tr>
            </a:tbl>
          </a:graphicData>
        </a:graphic>
      </p:graphicFrame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390FEA75-9E86-434D-A051-6DA627127EBC}"/>
              </a:ext>
            </a:extLst>
          </p:cNvPr>
          <p:cNvSpPr/>
          <p:nvPr/>
        </p:nvSpPr>
        <p:spPr>
          <a:xfrm>
            <a:off x="4166355" y="6338082"/>
            <a:ext cx="497764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i="1" dirty="0"/>
              <a:t>Источник: </a:t>
            </a:r>
            <a:r>
              <a:rPr lang="ru-RU" sz="1000" i="1" dirty="0" err="1"/>
              <a:t>Федресурс</a:t>
            </a:r>
            <a:r>
              <a:rPr lang="ru-RU" sz="1000" i="1" dirty="0"/>
              <a:t>, НАПИ (Национальное Агентство Промышленной Информации)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4497" y="4603015"/>
            <a:ext cx="3846132" cy="173506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4933" y="4603015"/>
            <a:ext cx="3874763" cy="17160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080699" y="4266306"/>
            <a:ext cx="41998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smtClean="0"/>
              <a:t>Структура финансового лизинга автомобилей</a:t>
            </a:r>
            <a:endParaRPr lang="ru-RU" sz="1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382571" y="4663428"/>
            <a:ext cx="37980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smtClean="0"/>
              <a:t>2021 </a:t>
            </a:r>
            <a:r>
              <a:rPr lang="ru-RU" sz="1200" b="1" dirty="0"/>
              <a:t>(01-07)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58966" y="4663427"/>
            <a:ext cx="38066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smtClean="0"/>
              <a:t>2022 </a:t>
            </a:r>
            <a:r>
              <a:rPr lang="ru-RU" sz="1200" b="1" dirty="0"/>
              <a:t>(01-07)</a:t>
            </a:r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</TotalTime>
  <Words>185</Words>
  <Application>Microsoft Office PowerPoint</Application>
  <PresentationFormat>Экран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55</cp:revision>
  <cp:lastPrinted>2022-09-21T07:45:17Z</cp:lastPrinted>
  <dcterms:created xsi:type="dcterms:W3CDTF">2022-08-09T13:01:09Z</dcterms:created>
  <dcterms:modified xsi:type="dcterms:W3CDTF">2022-09-21T09:09:53Z</dcterms:modified>
</cp:coreProperties>
</file>