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D0D"/>
    <a:srgbClr val="FF7575"/>
    <a:srgbClr val="F7C7A7"/>
    <a:srgbClr val="615B5B"/>
    <a:srgbClr val="8AE693"/>
    <a:srgbClr val="AAC5FC"/>
    <a:srgbClr val="BBDCF1"/>
    <a:srgbClr val="B3F09A"/>
    <a:srgbClr val="9CEEC7"/>
    <a:srgbClr val="A0E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12" d="100"/>
          <a:sy n="112" d="100"/>
        </p:scale>
        <p:origin x="1968" y="-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53233" y="168918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происходит на рынке подержанных седельных тягачей?</a:t>
            </a:r>
            <a:endParaRPr lang="ko-KR" alt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78416" y="663878"/>
            <a:ext cx="765842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/>
              <a:t>Согласно данным </a:t>
            </a:r>
            <a:r>
              <a:rPr lang="en-US" sz="1100" dirty="0"/>
              <a:t>Russian Automotive Market Research</a:t>
            </a:r>
            <a:r>
              <a:rPr lang="ru-RU" sz="1100" dirty="0"/>
              <a:t> </a:t>
            </a:r>
            <a:r>
              <a:rPr lang="ru-RU" sz="1100" dirty="0" smtClean="0"/>
              <a:t>в </a:t>
            </a:r>
            <a:r>
              <a:rPr lang="ru-RU" sz="1100" dirty="0"/>
              <a:t>2022 году изменилась структура </a:t>
            </a:r>
            <a:r>
              <a:rPr lang="ru-RU" sz="1100" dirty="0">
                <a:hlinkClick r:id="rId2"/>
              </a:rPr>
              <a:t>рынка подержанных грузовых автомобилей</a:t>
            </a:r>
            <a:r>
              <a:rPr lang="ru-RU" sz="1100" dirty="0"/>
              <a:t>. По итогам первых четырех месяцев немного увеличилась доля седельных тягачей на рынке подержанной грузовой техники (+2,3% к январю-апрелю 2021 г.). Вместе с тем, в текущем году доля седельных тягачей ежемесячно сокращалась, так в январе доля седельных тягачей составила 35,1%, а в апреле - только 26,7%.</a:t>
            </a:r>
          </a:p>
          <a:p>
            <a:pPr algn="just"/>
            <a:endParaRPr lang="ru-RU" sz="1100" dirty="0"/>
          </a:p>
          <a:p>
            <a:pPr algn="just"/>
            <a:r>
              <a:rPr lang="ru-RU" sz="1100" dirty="0"/>
              <a:t>Всего за четыре месяца 2022 года было продано 69,8 тыс. подержанных грузовых автомобилей, что на 22,2% меньше аналогичного периода предыдущего года, когда было реализовано </a:t>
            </a:r>
            <a:r>
              <a:rPr lang="en-US" sz="1100" dirty="0"/>
              <a:t>89</a:t>
            </a:r>
            <a:r>
              <a:rPr lang="ru-RU" sz="1100" dirty="0"/>
              <a:t>,</a:t>
            </a:r>
            <a:r>
              <a:rPr lang="en-US" sz="1100" dirty="0"/>
              <a:t>7</a:t>
            </a:r>
            <a:r>
              <a:rPr lang="ru-RU" sz="1100" dirty="0"/>
              <a:t> тыс. подержанных грузовиков. Наибольшее снижение рынка произошло в апреле 2022 года ( -</a:t>
            </a:r>
            <a:r>
              <a:rPr lang="ru-RU" sz="1100"/>
              <a:t>36,9</a:t>
            </a:r>
            <a:r>
              <a:rPr lang="ru-RU" sz="1100" smtClean="0"/>
              <a:t>%).</a:t>
            </a:r>
            <a:endParaRPr lang="ru-RU" sz="11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2131285" y="2499440"/>
            <a:ext cx="5048251" cy="539412"/>
            <a:chOff x="2609850" y="2610535"/>
            <a:chExt cx="5048251" cy="539412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2609850" y="2896398"/>
              <a:ext cx="5048251" cy="253549"/>
              <a:chOff x="1349412" y="2601123"/>
              <a:chExt cx="7166388" cy="253549"/>
            </a:xfrm>
          </p:grpSpPr>
          <p:sp>
            <p:nvSpPr>
              <p:cNvPr id="19" name="TextBox 18">
                <a:hlinkClick r:id="rId3"/>
                <a:extLst>
                  <a:ext uri="{FF2B5EF4-FFF2-40B4-BE49-F238E27FC236}">
                    <a16:creationId xmlns:a16="http://schemas.microsoft.com/office/drawing/2014/main" id="{8951C0F7-5B66-6F43-B268-AF859CE8BA04}"/>
                  </a:ext>
                </a:extLst>
              </p:cNvPr>
              <p:cNvSpPr txBox="1"/>
              <p:nvPr/>
            </p:nvSpPr>
            <p:spPr>
              <a:xfrm>
                <a:off x="1349412" y="2608451"/>
                <a:ext cx="329924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000" b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январь-апрель 2021 г</a:t>
                </a:r>
                <a:r>
                  <a:rPr lang="ru-RU" sz="1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., %</a:t>
                </a:r>
              </a:p>
            </p:txBody>
          </p:sp>
          <p:sp>
            <p:nvSpPr>
              <p:cNvPr id="11" name="TextBox 10">
                <a:hlinkClick r:id="rId3"/>
                <a:extLst>
                  <a:ext uri="{FF2B5EF4-FFF2-40B4-BE49-F238E27FC236}">
                    <a16:creationId xmlns:a16="http://schemas.microsoft.com/office/drawing/2014/main" id="{8951C0F7-5B66-6F43-B268-AF859CE8BA04}"/>
                  </a:ext>
                </a:extLst>
              </p:cNvPr>
              <p:cNvSpPr txBox="1"/>
              <p:nvPr/>
            </p:nvSpPr>
            <p:spPr>
              <a:xfrm>
                <a:off x="5027256" y="2601123"/>
                <a:ext cx="348854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000" b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январь-апрель 2022 г</a:t>
                </a:r>
                <a:r>
                  <a:rPr lang="ru-RU" sz="1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., %</a:t>
                </a:r>
              </a:p>
            </p:txBody>
          </p:sp>
        </p:grpSp>
        <p:sp>
          <p:nvSpPr>
            <p:cNvPr id="3" name="Прямоугольник 2"/>
            <p:cNvSpPr/>
            <p:nvPr/>
          </p:nvSpPr>
          <p:spPr>
            <a:xfrm>
              <a:off x="2752725" y="2610535"/>
              <a:ext cx="4572000" cy="25391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ru-RU" sz="1050" b="1">
                  <a:latin typeface="Arial" panose="020B0604020202020204" pitchFamily="34" charset="0"/>
                  <a:cs typeface="Arial" panose="020B0604020202020204" pitchFamily="34" charset="0"/>
                </a:rPr>
                <a:t>Структура рынка подержанных грузовых автомобилей </a:t>
              </a:r>
              <a:endParaRPr lang="en-US" sz="105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914" y="2948626"/>
            <a:ext cx="7358232" cy="424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9168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2862</TotalTime>
  <Words>139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331</cp:revision>
  <cp:lastPrinted>2022-05-20T09:36:37Z</cp:lastPrinted>
  <dcterms:created xsi:type="dcterms:W3CDTF">2017-01-10T10:06:35Z</dcterms:created>
  <dcterms:modified xsi:type="dcterms:W3CDTF">2022-05-20T10:25:46Z</dcterms:modified>
</cp:coreProperties>
</file>