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9" r:id="rId2"/>
  </p:sldIdLst>
  <p:sldSz cx="9144000" cy="6858000" type="screen4x3"/>
  <p:notesSz cx="6761163" cy="99425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6331"/>
    <a:srgbClr val="8AE693"/>
    <a:srgbClr val="FF7575"/>
    <a:srgbClr val="F7C7A7"/>
    <a:srgbClr val="615B5B"/>
    <a:srgbClr val="AAC5FC"/>
    <a:srgbClr val="BBDCF1"/>
    <a:srgbClr val="B3F09A"/>
    <a:srgbClr val="9CEEC7"/>
    <a:srgbClr val="A0EA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524" autoAdjust="0"/>
    <p:restoredTop sz="96412" autoAdjust="0"/>
  </p:normalViewPr>
  <p:slideViewPr>
    <p:cSldViewPr snapToGrid="0">
      <p:cViewPr>
        <p:scale>
          <a:sx n="98" d="100"/>
          <a:sy n="98" d="100"/>
        </p:scale>
        <p:origin x="2358" y="32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199" y="258762"/>
            <a:ext cx="7704667" cy="443971"/>
          </a:xfrm>
          <a:prstGeom prst="rect">
            <a:avLst/>
          </a:prstGeom>
        </p:spPr>
        <p:txBody>
          <a:bodyPr anchor="b">
            <a:normAutofit/>
          </a:bodyPr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199" y="824971"/>
            <a:ext cx="7704667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98641" y="6587067"/>
            <a:ext cx="387350" cy="134409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5" name="Content Placeholder 2"/>
          <p:cNvSpPr>
            <a:spLocks noGrp="1"/>
          </p:cNvSpPr>
          <p:nvPr>
            <p:ph idx="13"/>
          </p:nvPr>
        </p:nvSpPr>
        <p:spPr>
          <a:xfrm>
            <a:off x="1219199" y="1273704"/>
            <a:ext cx="7702549" cy="4974696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756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4307" y="6592358"/>
            <a:ext cx="3688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227665" y="4762104"/>
            <a:ext cx="7694083" cy="148629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838200"/>
            <a:ext cx="2437208" cy="3738827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838200"/>
            <a:ext cx="2432426" cy="3738827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838200"/>
            <a:ext cx="2439416" cy="3738827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3580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2"/>
          <p:cNvSpPr>
            <a:spLocks noGrp="1"/>
          </p:cNvSpPr>
          <p:nvPr>
            <p:ph idx="18"/>
          </p:nvPr>
        </p:nvSpPr>
        <p:spPr>
          <a:xfrm>
            <a:off x="6481760" y="4783666"/>
            <a:ext cx="2437208" cy="146473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892439"/>
            <a:ext cx="2437208" cy="3684588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892439"/>
            <a:ext cx="2432426" cy="3684588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892439"/>
            <a:ext cx="2439416" cy="3684588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7"/>
          </p:nvPr>
        </p:nvSpPr>
        <p:spPr>
          <a:xfrm>
            <a:off x="3857113" y="4783666"/>
            <a:ext cx="2437208" cy="146473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1227666" y="4783666"/>
            <a:ext cx="2437208" cy="146473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37542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7"/>
          </p:nvPr>
        </p:nvSpPr>
        <p:spPr>
          <a:xfrm>
            <a:off x="3857113" y="3598331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idx="18"/>
          </p:nvPr>
        </p:nvSpPr>
        <p:spPr>
          <a:xfrm>
            <a:off x="6481760" y="3598331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1227666" y="3598331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19"/>
          </p:nvPr>
        </p:nvSpPr>
        <p:spPr>
          <a:xfrm>
            <a:off x="3857113" y="821263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7" name="Content Placeholder 2"/>
          <p:cNvSpPr>
            <a:spLocks noGrp="1"/>
          </p:cNvSpPr>
          <p:nvPr>
            <p:ph idx="20"/>
          </p:nvPr>
        </p:nvSpPr>
        <p:spPr>
          <a:xfrm>
            <a:off x="6481760" y="821263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8" name="Content Placeholder 2"/>
          <p:cNvSpPr>
            <a:spLocks noGrp="1"/>
          </p:cNvSpPr>
          <p:nvPr>
            <p:ph idx="21"/>
          </p:nvPr>
        </p:nvSpPr>
        <p:spPr>
          <a:xfrm>
            <a:off x="1227666" y="821263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35572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Контакты</a:t>
            </a:r>
            <a:endParaRPr lang="en-US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3021448" y="1820780"/>
            <a:ext cx="4321175" cy="2554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Сайты:   </a:t>
            </a: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 </a:t>
            </a: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www.napinfo.ru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www.abiz.ru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E-mail: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napi@abiz.ru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abiz@abiz.ru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Телефон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+7 831 439 21 82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Факс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: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+7 831 434 53 94</a:t>
            </a:r>
          </a:p>
        </p:txBody>
      </p:sp>
      <p:pic>
        <p:nvPicPr>
          <p:cNvPr id="11" name="Object 8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863951" y="5391349"/>
            <a:ext cx="438967" cy="263380"/>
          </a:xfrm>
          <a:prstGeom prst="rect">
            <a:avLst/>
          </a:prstGeom>
        </p:spPr>
      </p:pic>
      <p:pic>
        <p:nvPicPr>
          <p:cNvPr id="12" name="Object 9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451384" y="5403717"/>
            <a:ext cx="438967" cy="263380"/>
          </a:xfrm>
          <a:prstGeom prst="rect">
            <a:avLst/>
          </a:prstGeom>
        </p:spPr>
      </p:pic>
      <p:pic>
        <p:nvPicPr>
          <p:cNvPr id="19" name="Object 10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3038986" y="5408627"/>
            <a:ext cx="263380" cy="263380"/>
          </a:xfrm>
          <a:prstGeom prst="rect">
            <a:avLst/>
          </a:prstGeom>
        </p:spPr>
      </p:pic>
      <p:pic>
        <p:nvPicPr>
          <p:cNvPr id="20" name="Object 11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3464641" y="5408627"/>
            <a:ext cx="263380" cy="263380"/>
          </a:xfrm>
          <a:prstGeom prst="rect">
            <a:avLst/>
          </a:prstGeom>
        </p:spPr>
      </p:pic>
      <p:pic>
        <p:nvPicPr>
          <p:cNvPr id="21" name="Object 12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3875055" y="5408626"/>
            <a:ext cx="263379" cy="219483"/>
          </a:xfrm>
          <a:prstGeom prst="rect">
            <a:avLst/>
          </a:prstGeom>
        </p:spPr>
      </p:pic>
      <p:pic>
        <p:nvPicPr>
          <p:cNvPr id="22" name="Object 13"/>
          <p:cNvPicPr>
            <a:picLocks noChangeAspect="1"/>
          </p:cNvPicPr>
          <p:nvPr userDrawn="1"/>
        </p:nvPicPr>
        <p:blipFill>
          <a:blip r:embed="rId7" cstate="print"/>
          <a:stretch>
            <a:fillRect/>
          </a:stretch>
        </p:blipFill>
        <p:spPr>
          <a:xfrm>
            <a:off x="4304104" y="5475651"/>
            <a:ext cx="877932" cy="131690"/>
          </a:xfrm>
          <a:prstGeom prst="rect">
            <a:avLst/>
          </a:prstGeom>
        </p:spPr>
      </p:pic>
      <p:sp>
        <p:nvSpPr>
          <p:cNvPr id="24" name="Прямоугольник 23"/>
          <p:cNvSpPr/>
          <p:nvPr userDrawn="1"/>
        </p:nvSpPr>
        <p:spPr>
          <a:xfrm>
            <a:off x="4389140" y="1948441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4389140" y="2853043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4389140" y="3757646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5376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en-US" dirty="0"/>
              <a:t>Contacts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3021448" y="1820780"/>
            <a:ext cx="4321175" cy="2554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Site</a:t>
            </a: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:         </a:t>
            </a: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www.napinfo.ru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www.abiz.ru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E-mail: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napi@abiz.ru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abiz@abiz.ru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Phone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+7 831 439 21 82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Fax: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+7 831 434 53 94</a:t>
            </a:r>
          </a:p>
        </p:txBody>
      </p:sp>
      <p:pic>
        <p:nvPicPr>
          <p:cNvPr id="11" name="Object 8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863951" y="5391349"/>
            <a:ext cx="438967" cy="263380"/>
          </a:xfrm>
          <a:prstGeom prst="rect">
            <a:avLst/>
          </a:prstGeom>
        </p:spPr>
      </p:pic>
      <p:pic>
        <p:nvPicPr>
          <p:cNvPr id="12" name="Object 9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451384" y="5403717"/>
            <a:ext cx="438967" cy="263380"/>
          </a:xfrm>
          <a:prstGeom prst="rect">
            <a:avLst/>
          </a:prstGeom>
        </p:spPr>
      </p:pic>
      <p:pic>
        <p:nvPicPr>
          <p:cNvPr id="19" name="Object 10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3038986" y="5408627"/>
            <a:ext cx="263380" cy="263380"/>
          </a:xfrm>
          <a:prstGeom prst="rect">
            <a:avLst/>
          </a:prstGeom>
        </p:spPr>
      </p:pic>
      <p:pic>
        <p:nvPicPr>
          <p:cNvPr id="20" name="Object 11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3464641" y="5408627"/>
            <a:ext cx="263380" cy="263380"/>
          </a:xfrm>
          <a:prstGeom prst="rect">
            <a:avLst/>
          </a:prstGeom>
        </p:spPr>
      </p:pic>
      <p:pic>
        <p:nvPicPr>
          <p:cNvPr id="21" name="Object 12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3875055" y="5408626"/>
            <a:ext cx="263379" cy="219483"/>
          </a:xfrm>
          <a:prstGeom prst="rect">
            <a:avLst/>
          </a:prstGeom>
        </p:spPr>
      </p:pic>
      <p:pic>
        <p:nvPicPr>
          <p:cNvPr id="22" name="Object 13"/>
          <p:cNvPicPr>
            <a:picLocks noChangeAspect="1"/>
          </p:cNvPicPr>
          <p:nvPr userDrawn="1"/>
        </p:nvPicPr>
        <p:blipFill>
          <a:blip r:embed="rId7" cstate="print"/>
          <a:stretch>
            <a:fillRect/>
          </a:stretch>
        </p:blipFill>
        <p:spPr>
          <a:xfrm>
            <a:off x="4304104" y="5475651"/>
            <a:ext cx="877932" cy="131690"/>
          </a:xfrm>
          <a:prstGeom prst="rect">
            <a:avLst/>
          </a:prstGeom>
        </p:spPr>
      </p:pic>
      <p:sp>
        <p:nvSpPr>
          <p:cNvPr id="24" name="Прямоугольник 23"/>
          <p:cNvSpPr/>
          <p:nvPr userDrawn="1"/>
        </p:nvSpPr>
        <p:spPr>
          <a:xfrm>
            <a:off x="4389140" y="1948441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4389140" y="2853043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4389140" y="3757646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5935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7665" y="838200"/>
            <a:ext cx="7694083" cy="5410200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17957" y="6596592"/>
            <a:ext cx="372535" cy="109009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3353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7666" y="821267"/>
            <a:ext cx="2949178" cy="54948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86206" y="6582834"/>
            <a:ext cx="406401" cy="142876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326467" y="821268"/>
            <a:ext cx="4595282" cy="54948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9850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72571" y="821268"/>
            <a:ext cx="2949178" cy="54948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86206" y="6582834"/>
            <a:ext cx="406401" cy="142876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227666" y="821268"/>
            <a:ext cx="4595282" cy="54948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1028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27665" y="3928533"/>
            <a:ext cx="377613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2333" y="3928533"/>
            <a:ext cx="379941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70332" y="6589183"/>
            <a:ext cx="4196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1219199" y="824971"/>
            <a:ext cx="3784601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1219199" y="1163637"/>
            <a:ext cx="377613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5"/>
          </p:nvPr>
        </p:nvSpPr>
        <p:spPr>
          <a:xfrm>
            <a:off x="5113867" y="1163637"/>
            <a:ext cx="379941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5831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70332" y="6589183"/>
            <a:ext cx="4196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1219199" y="824971"/>
            <a:ext cx="3784601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1219199" y="1163636"/>
            <a:ext cx="3776135" cy="51101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5"/>
          </p:nvPr>
        </p:nvSpPr>
        <p:spPr>
          <a:xfrm>
            <a:off x="5113867" y="1163636"/>
            <a:ext cx="3799415" cy="51101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610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221133" y="6594475"/>
            <a:ext cx="366446" cy="117476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22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1219199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26" name="Subtitle 2"/>
          <p:cNvSpPr>
            <a:spLocks noGrp="1"/>
          </p:cNvSpPr>
          <p:nvPr>
            <p:ph type="subTitle" idx="19"/>
          </p:nvPr>
        </p:nvSpPr>
        <p:spPr>
          <a:xfrm>
            <a:off x="1219199" y="824971"/>
            <a:ext cx="2445675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20"/>
          </p:nvPr>
        </p:nvSpPr>
        <p:spPr>
          <a:xfrm>
            <a:off x="3165827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21"/>
          </p:nvPr>
        </p:nvSpPr>
        <p:spPr>
          <a:xfrm>
            <a:off x="5112455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7" name="Content Placeholder 2"/>
          <p:cNvSpPr>
            <a:spLocks noGrp="1"/>
          </p:cNvSpPr>
          <p:nvPr>
            <p:ph idx="22"/>
          </p:nvPr>
        </p:nvSpPr>
        <p:spPr>
          <a:xfrm>
            <a:off x="7059082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4212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1132" y="6589183"/>
            <a:ext cx="3688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227665" y="833172"/>
            <a:ext cx="7694083" cy="150512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2529947"/>
            <a:ext cx="2437208" cy="3786190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2529947"/>
            <a:ext cx="2432426" cy="3786190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2529947"/>
            <a:ext cx="2439416" cy="3786190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4573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1132" y="6589183"/>
            <a:ext cx="3688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227665" y="1354845"/>
            <a:ext cx="7694083" cy="248055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4004733"/>
            <a:ext cx="2437208" cy="2311404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4004733"/>
            <a:ext cx="2432426" cy="2311404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4004733"/>
            <a:ext cx="2439416" cy="2311404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9"/>
          </p:nvPr>
        </p:nvSpPr>
        <p:spPr>
          <a:xfrm>
            <a:off x="1219199" y="824971"/>
            <a:ext cx="7702549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760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22419" y="205058"/>
            <a:ext cx="7719173" cy="4297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2418" y="815341"/>
            <a:ext cx="7719173" cy="55410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Прямоугольник 14"/>
          <p:cNvSpPr/>
          <p:nvPr userDrawn="1"/>
        </p:nvSpPr>
        <p:spPr>
          <a:xfrm>
            <a:off x="8682037" y="6636005"/>
            <a:ext cx="259553" cy="360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 userDrawn="1"/>
        </p:nvSpPr>
        <p:spPr>
          <a:xfrm>
            <a:off x="195869" y="6636005"/>
            <a:ext cx="6824056" cy="360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 userDrawn="1"/>
        </p:nvSpPr>
        <p:spPr>
          <a:xfrm>
            <a:off x="6961625" y="6542073"/>
            <a:ext cx="179568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b="1" dirty="0">
                <a:solidFill>
                  <a:srgbClr val="2C3E50"/>
                </a:solidFill>
              </a:rPr>
              <a:t>Russian Automotive</a:t>
            </a:r>
            <a:r>
              <a:rPr lang="en-US" sz="700" b="1" baseline="0" dirty="0">
                <a:solidFill>
                  <a:srgbClr val="2C3E50"/>
                </a:solidFill>
              </a:rPr>
              <a:t> Market Research</a:t>
            </a:r>
            <a:endParaRPr lang="ru-RU" sz="700" b="1" dirty="0">
              <a:solidFill>
                <a:srgbClr val="2C3E50"/>
              </a:solidFill>
            </a:endParaRPr>
          </a:p>
        </p:txBody>
      </p:sp>
      <p:sp>
        <p:nvSpPr>
          <p:cNvPr id="19" name="Прямоугольник 18"/>
          <p:cNvSpPr/>
          <p:nvPr userDrawn="1"/>
        </p:nvSpPr>
        <p:spPr>
          <a:xfrm>
            <a:off x="1238096" y="587616"/>
            <a:ext cx="7719173" cy="180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377" y="200020"/>
            <a:ext cx="925031" cy="615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178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8" r:id="rId3"/>
    <p:sldLayoutId id="2147483675" r:id="rId4"/>
    <p:sldLayoutId id="2147483664" r:id="rId5"/>
    <p:sldLayoutId id="2147483680" r:id="rId6"/>
    <p:sldLayoutId id="2147483672" r:id="rId7"/>
    <p:sldLayoutId id="2147483663" r:id="rId8"/>
    <p:sldLayoutId id="2147483678" r:id="rId9"/>
    <p:sldLayoutId id="2147483676" r:id="rId10"/>
    <p:sldLayoutId id="2147483673" r:id="rId11"/>
    <p:sldLayoutId id="2147483674" r:id="rId12"/>
    <p:sldLayoutId id="2147483677" r:id="rId13"/>
    <p:sldLayoutId id="2147483679" r:id="rId14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1800" kern="1200">
          <a:solidFill>
            <a:srgbClr val="2C3E5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hyperlink" Target="https://napinfo.ru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1348483" y="153871"/>
            <a:ext cx="7486908" cy="43074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kern="1200">
                <a:solidFill>
                  <a:srgbClr val="2C3E5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dirty="0"/>
              <a:t>Что происходит на автомобильном рынке?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188975" y="619446"/>
            <a:ext cx="7637707" cy="23288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t">
              <a:spcAft>
                <a:spcPts val="800"/>
              </a:spcAft>
            </a:pPr>
            <a:r>
              <a:rPr lang="ru-RU" sz="1100" dirty="0">
                <a:solidFill>
                  <a:srgbClr val="212121"/>
                </a:solidFill>
                <a:latin typeface="Arial" panose="020B0604020202020204" pitchFamily="34" charset="0"/>
              </a:rPr>
              <a:t>На фоне дефицита новых автомобилей все больше потенциальных покупателей  задумываются о приобретении поддержанного автомобиля.</a:t>
            </a:r>
          </a:p>
          <a:p>
            <a:pPr algn="just" fontAlgn="t">
              <a:spcAft>
                <a:spcPts val="800"/>
              </a:spcAft>
            </a:pPr>
            <a:r>
              <a:rPr lang="ru-RU" sz="1100" dirty="0">
                <a:solidFill>
                  <a:srgbClr val="212121"/>
                </a:solidFill>
                <a:latin typeface="Arial" panose="020B0604020202020204" pitchFamily="34" charset="0"/>
              </a:rPr>
              <a:t> Агентство </a:t>
            </a:r>
            <a:r>
              <a:rPr lang="ru-RU" sz="1100" dirty="0">
                <a:solidFill>
                  <a:srgbClr val="212121"/>
                </a:solidFill>
                <a:latin typeface="Arial" panose="020B0604020202020204" pitchFamily="34" charset="0"/>
                <a:hlinkClick r:id="rId2"/>
              </a:rPr>
              <a:t>Russian Automotive Market Research </a:t>
            </a:r>
            <a:r>
              <a:rPr lang="ru-RU" sz="1100" dirty="0">
                <a:solidFill>
                  <a:srgbClr val="212121"/>
                </a:solidFill>
                <a:latin typeface="Arial" panose="020B0604020202020204" pitchFamily="34" charset="0"/>
              </a:rPr>
              <a:t>проанализировало продажи новых и подержанных легковых автомобилей в январе 2021 и 2022 года. В </a:t>
            </a:r>
            <a:r>
              <a:rPr lang="ru-RU" sz="1100" dirty="0"/>
              <a:t>январе 2022 г. продажи подержанных автомобилей в России составили 334,6 тысяч., что на 8,1% меньше результата января прошлого года. В январе 2021 г. было продано 364,0 тыс.  автомобилей.  На фоне негативных новостей о проблемах с поставками новых автомобилей, дальнейшем росте цен автовладельцы не спешат избавляться от подержанных автомобилей, поскольку не понимают чем смогут их заменить. Продажи новых легковых автомобилей в январе текущего года сократились сильнее - на 10%.</a:t>
            </a:r>
            <a:r>
              <a:rPr lang="en-US" sz="1100" dirty="0"/>
              <a:t> </a:t>
            </a:r>
            <a:r>
              <a:rPr lang="ru-RU" sz="1100" dirty="0"/>
              <a:t>В январе 2022 года было продано 87,6 тыс. новых легковых автомобилей против 97,3 тысяч в январе прошлого года.</a:t>
            </a:r>
          </a:p>
          <a:p>
            <a:pPr algn="just" fontAlgn="t">
              <a:spcAft>
                <a:spcPts val="800"/>
              </a:spcAft>
            </a:pPr>
            <a:r>
              <a:rPr lang="ru-RU" sz="1100" dirty="0"/>
              <a:t>Почти 60% рынка подержанных легковых автомобилей в январе 2022 г. пришлось на автомобили старше 10 лет. Доля автомобилей возрастом до 3 лет  - небольшая, чуть меньше 7%.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23974" y="3030640"/>
            <a:ext cx="741997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ru-RU" sz="1050" b="1" dirty="0"/>
              <a:t>Продажи подержанных автомобилей, тыс. ед., январь 2022 г.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0D72323-CBA5-41B9-B1F7-3E4B13721C81}"/>
              </a:ext>
            </a:extLst>
          </p:cNvPr>
          <p:cNvSpPr txBox="1"/>
          <p:nvPr/>
        </p:nvSpPr>
        <p:spPr>
          <a:xfrm>
            <a:off x="4128914" y="6370448"/>
            <a:ext cx="457200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180340" algn="r">
              <a:spcBef>
                <a:spcPts val="600"/>
              </a:spcBef>
              <a:spcAft>
                <a:spcPts val="600"/>
              </a:spcAft>
            </a:pPr>
            <a:r>
              <a:rPr lang="ru-RU" sz="9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Источник</a:t>
            </a:r>
            <a:r>
              <a:rPr lang="en-US" sz="9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Russian Automotive Market Research</a:t>
            </a:r>
            <a:endParaRPr lang="ru-RU" sz="900" dirty="0">
              <a:effectLst/>
              <a:latin typeface="Arial" panose="020B06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2367" y="3357077"/>
            <a:ext cx="4981838" cy="2964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41180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бразец заголовка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2814</TotalTime>
  <Words>191</Words>
  <Application>Microsoft Office PowerPoint</Application>
  <PresentationFormat>Экран (4:3)</PresentationFormat>
  <Paragraphs>6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ＭＳ Ｐゴシック</vt:lpstr>
      <vt:lpstr>Arial</vt:lpstr>
      <vt:lpstr>Calibri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Евсегнеев Сергей Михайлович</dc:creator>
  <cp:lastModifiedBy>Болушева Ольга Александровна</cp:lastModifiedBy>
  <cp:revision>315</cp:revision>
  <cp:lastPrinted>2021-10-06T07:17:23Z</cp:lastPrinted>
  <dcterms:created xsi:type="dcterms:W3CDTF">2017-01-10T10:06:35Z</dcterms:created>
  <dcterms:modified xsi:type="dcterms:W3CDTF">2022-03-03T09:47:00Z</dcterms:modified>
</cp:coreProperties>
</file>