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30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934" autoAdjust="0"/>
    <p:restoredTop sz="96437" autoAdjust="0"/>
  </p:normalViewPr>
  <p:slideViewPr>
    <p:cSldViewPr snapToGrid="0">
      <p:cViewPr>
        <p:scale>
          <a:sx n="100" d="100"/>
          <a:sy n="100" d="100"/>
        </p:scale>
        <p:origin x="1260" y="2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9" d="100"/>
          <a:sy n="89" d="100"/>
        </p:scale>
        <p:origin x="3798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FB07BD-5873-4AFF-A483-E52833FDFF4F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AB962E-3D0C-4E33-AA3E-2EBD23D462D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126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AB962E-3D0C-4E33-AA3E-2EBD23D462D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0043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A5A19D-54BD-4EDD-BAC5-400B896D3F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64A693F-CDF0-46EE-8070-757783EB4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30AA9A-A164-43B2-AFA9-1BAC6193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99E511-57FF-4FA4-A255-D3452A226C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A61228-9637-416D-ACDF-BE2125A4D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0622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CA4D91-4EFD-4A4E-90A4-9DE613946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004F5-BD38-4F76-8097-6622CE8ED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136BE2C-9074-4E4A-9A23-38891A16D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917498-5F6C-44F3-9EC7-22049DECA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1EBC905-896B-458D-91AD-6727E8326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429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2B5A624-313E-4451-A18B-088D088D83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D58017D-6C19-4240-889C-523A1DA7A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2D9BBA7-B01B-4F6C-A56C-E47E8B1EC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275A6AC-1188-44BD-9C17-03BA00E52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A631AD0-5A1E-4601-82F6-44B886DE8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3676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637A5-405B-401C-89F9-C696D2A8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3254B9-3EFB-44DC-9206-76BB0C53A2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6B5E8A2-22C1-45C8-8794-DDF72937B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063B81-3C8E-4FF4-8F7E-DC5795C68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3697837-07E0-489D-9899-3BD22A64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693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6F35ED-0801-467F-82AA-68658E641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F615AC6-C79C-4E3F-8904-5DFBC6C02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CD48163-061D-4BDA-BB2C-DC8A894A1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BFCC510-7ACE-4E93-8220-463305827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DC9218-F84C-487B-81B8-227515F4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9301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109AA0-CC06-4EBC-9B36-613C7E09B5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811B3C-5E73-4E30-A1A2-D8B1295217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7A9BD00-D6CC-4F8C-B813-2B6582CAD9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B1F29E6-16D3-4F35-A50A-DBE1022CB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8A52817-2F57-4AE1-870B-5FE223F9B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1DCEED9-50D4-4EA6-87BE-F6C1722DC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2400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923A0-FF42-4D2D-AD5D-35C7936AB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9CA457-2BAF-4E22-B71F-9623263F5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D131286-897A-42EA-9126-B73049E1D1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5937195B-35A0-4A01-BA9E-D6EE64A1B9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1F83B39-4DB3-4B9E-88F0-544EBEE5ED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CF65DD5-F7B1-4034-A138-C8821360F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7D26709-23CA-4E76-B74A-C69E25EE6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5833377-E5AC-46B3-AD8F-F2FCFCFBFB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5182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798730-1B7C-4D84-AE5D-2CE306DB5A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C8FE426-A031-424A-B862-92500EB58A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3185DDD-9FA3-41AD-95DB-5A7FCCAA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CE8886D-5809-4A70-B54D-4AA53D1C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09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D13513D-CA43-4F56-9FB7-B827452C7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D2740AB-B112-4971-91CC-79008930A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E4FF39B7-1F37-4592-BD4D-91058C942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69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CDDB96-71C0-4ED3-9CA1-722AD38B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95911D-1FDF-464A-B4B3-210BCA32E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00AEBA-4894-4CEB-87DD-AD34CAB681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5491997-039B-4FF3-B51A-28BA3D0C0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AAF69AD-4E82-4BDA-8EBA-D45489ABA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84093BA-FED1-4804-9D33-0F8F9AC61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0707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A40C08-DD83-471E-A118-A96D59813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A20F700-985F-479A-86BB-07CE093A3B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053FD57-2648-4D54-BB2A-020DD9F5C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48EB21-7BFF-4D4C-83A4-0C43EE1DA7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99548F2-DB14-4161-8F98-872BFBBA55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33B7B7B-202D-492A-AE92-45174964A5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170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D4FD0A-D14D-439A-B9EA-5BBDAAA09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0475082-B8A2-4E18-83EC-2800E3A70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5C8859B-B172-4BA2-A207-AF1665D946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99870-CBD3-4767-908D-E417636B3A4B}" type="datetimeFigureOut">
              <a:rPr lang="ru-RU" smtClean="0"/>
              <a:t>08.04.2022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4741204-FE5D-4429-AD6F-8B886C1833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A333C2-D187-4C4C-BD81-FBF9AFCBDA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256A16-474F-4145-ADBC-AF1D45B134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3016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ree-powerpoint-templates-design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napinfo.ru/services/avtomobilnyj-lizing/lizing-pritsepov/" TargetMode="Externa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hlinkClick r:id="rId3"/>
            <a:extLst>
              <a:ext uri="{FF2B5EF4-FFF2-40B4-BE49-F238E27FC236}">
                <a16:creationId xmlns:a16="http://schemas.microsoft.com/office/drawing/2014/main" id="{367F19FD-A728-244F-A721-C32F573A2B6C}"/>
              </a:ext>
            </a:extLst>
          </p:cNvPr>
          <p:cNvSpPr txBox="1"/>
          <p:nvPr/>
        </p:nvSpPr>
        <p:spPr>
          <a:xfrm>
            <a:off x="8515928" y="6611823"/>
            <a:ext cx="325626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Источник: </a:t>
            </a:r>
            <a:r>
              <a:rPr kumimoji="0" lang="en-US" altLang="ko-KR" sz="900" b="0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Russian Automotive Market Research</a:t>
            </a:r>
            <a:endParaRPr kumimoji="0" lang="ko-KR" altLang="en-US" sz="900" b="0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31AAA399-6558-2C4B-9CCE-C4363CD26C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9805" y="137097"/>
            <a:ext cx="854245" cy="568233"/>
          </a:xfrm>
          <a:prstGeom prst="rect">
            <a:avLst/>
          </a:prstGeom>
        </p:spPr>
      </p:pic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9CA1983C-8702-1342-B85B-1F3884FE5F78}"/>
              </a:ext>
            </a:extLst>
          </p:cNvPr>
          <p:cNvCxnSpPr>
            <a:cxnSpLocks/>
          </p:cNvCxnSpPr>
          <p:nvPr/>
        </p:nvCxnSpPr>
        <p:spPr>
          <a:xfrm flipH="1">
            <a:off x="511678" y="6479129"/>
            <a:ext cx="11155832" cy="0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DA1D7197-610C-9C43-ADCD-0107708EA125}"/>
              </a:ext>
            </a:extLst>
          </p:cNvPr>
          <p:cNvCxnSpPr>
            <a:cxnSpLocks/>
          </p:cNvCxnSpPr>
          <p:nvPr/>
        </p:nvCxnSpPr>
        <p:spPr>
          <a:xfrm flipH="1" flipV="1">
            <a:off x="511678" y="758317"/>
            <a:ext cx="11183017" cy="27746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5904157"/>
              </p:ext>
            </p:extLst>
          </p:nvPr>
        </p:nvGraphicFramePr>
        <p:xfrm>
          <a:off x="1411914" y="2000396"/>
          <a:ext cx="9382544" cy="43233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924">
                  <a:extLst>
                    <a:ext uri="{9D8B030D-6E8A-4147-A177-3AD203B41FA5}">
                      <a16:colId xmlns:a16="http://schemas.microsoft.com/office/drawing/2014/main" val="1302060988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1815078990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4274268564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406991063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668250909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760536105"/>
                    </a:ext>
                  </a:extLst>
                </a:gridCol>
                <a:gridCol w="1321270">
                  <a:extLst>
                    <a:ext uri="{9D8B030D-6E8A-4147-A177-3AD203B41FA5}">
                      <a16:colId xmlns:a16="http://schemas.microsoft.com/office/drawing/2014/main" val="2255823725"/>
                    </a:ext>
                  </a:extLst>
                </a:gridCol>
              </a:tblGrid>
              <a:tr h="4845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Регион лизингополучателя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2021(01-02), ед.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2022(01-02) ед.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Динамика,%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2021 </a:t>
                      </a:r>
                    </a:p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(01-02), 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2022 </a:t>
                      </a:r>
                    </a:p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(01-02), 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Динамика,%</a:t>
                      </a:r>
                    </a:p>
                  </a:txBody>
                  <a:tcPr marL="9525" marR="9525" marT="9525" marB="0" anchor="ctr"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6395155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Москва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198,6%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761204573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Татарстан Республика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39,0%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-2,8%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97981882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Санкт-Петербург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248,1%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64976601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Краснодарский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96,3%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652885956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Московская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250,0%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0495142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1046,2%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0,5%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53660435"/>
                  </a:ext>
                </a:extLst>
              </a:tr>
              <a:tr h="32600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Ханты-Мансийский автономный округ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321,9%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24477840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538082745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Красноярский край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59,7%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2,6%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-0,5%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30315952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-1,3%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28523395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Итого ТОР-10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2743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145,8%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46,1%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57,7%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11,7%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26138268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Другие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00B050"/>
                          </a:solidFill>
                          <a:effectLst/>
                          <a:latin typeface="Calibri" panose="020F0502020204030204" pitchFamily="34" charset="0"/>
                        </a:rPr>
                        <a:t>53,8%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53,9%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42,3%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-11,7%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37093601"/>
                  </a:ext>
                </a:extLst>
              </a:tr>
              <a:tr h="28800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Итого: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2422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4751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96,2%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1100" b="1" i="0" u="none" strike="noStrike" dirty="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92920009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1428749" y="1680112"/>
            <a:ext cx="9344025" cy="2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lnSpc>
                <a:spcPct val="90000"/>
              </a:lnSpc>
              <a:spcBef>
                <a:spcPct val="0"/>
              </a:spcBef>
              <a:defRPr/>
            </a:pPr>
            <a:r>
              <a:rPr lang="ru-RU" sz="1100" b="1" dirty="0">
                <a:latin typeface="Arial" panose="020B0604020202020204" pitchFamily="34" charset="0"/>
                <a:cs typeface="Arial" panose="020B0604020202020204" pitchFamily="34" charset="0"/>
              </a:rPr>
              <a:t>Динамика финансового лизинга прицепов и полуприцепов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200150" y="756755"/>
            <a:ext cx="10391775" cy="854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>
              <a:lnSpc>
                <a:spcPct val="150000"/>
              </a:lnSpc>
              <a:spcAft>
                <a:spcPts val="600"/>
              </a:spcAft>
            </a:pP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Согласно данным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Russian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Automotive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Research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, за первые два месяца 2022 г. количество выданных 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в финансовый лизинг прицепов и полуприцепов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выросло на 96,2% по сравнению с аналогичным периодом прошлого года. За январь-февраль 2022 года по данным </a:t>
            </a:r>
            <a:r>
              <a:rPr lang="ru-RU" sz="1100" dirty="0" err="1">
                <a:latin typeface="Arial" panose="020B0604020202020204" pitchFamily="34" charset="0"/>
                <a:cs typeface="Arial" panose="020B0604020202020204" pitchFamily="34" charset="0"/>
              </a:rPr>
              <a:t>Федресурса</a:t>
            </a:r>
            <a:r>
              <a:rPr lang="ru-RU" sz="1100" dirty="0">
                <a:latin typeface="Arial" panose="020B0604020202020204" pitchFamily="34" charset="0"/>
                <a:cs typeface="Arial" panose="020B0604020202020204" pitchFamily="34" charset="0"/>
              </a:rPr>
              <a:t>  было выдано 4,7  тыс. прицепов и полуприцепов, а в аналогичном периоде прошлого года было выдано 2,4 тыс. </a:t>
            </a:r>
            <a:r>
              <a:rPr lang="ru-RU" sz="1100">
                <a:latin typeface="Arial" panose="020B0604020202020204" pitchFamily="34" charset="0"/>
                <a:cs typeface="Arial" panose="020B0604020202020204" pitchFamily="34" charset="0"/>
              </a:rPr>
              <a:t>прицепной техники.</a:t>
            </a:r>
            <a:endParaRPr lang="ru-RU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836F609-3074-4B37-AD6E-5054437A6888}"/>
              </a:ext>
            </a:extLst>
          </p:cNvPr>
          <p:cNvSpPr txBox="1"/>
          <p:nvPr/>
        </p:nvSpPr>
        <p:spPr>
          <a:xfrm>
            <a:off x="4051512" y="403920"/>
            <a:ext cx="75937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solidFill>
                  <a:srgbClr val="C00000"/>
                </a:solidFill>
              </a:rPr>
              <a:t>Больше половины прицепов выдано в лизинг в 10 регионах</a:t>
            </a:r>
          </a:p>
        </p:txBody>
      </p:sp>
    </p:spTree>
    <p:extLst>
      <p:ext uri="{BB962C8B-B14F-4D97-AF65-F5344CB8AC3E}">
        <p14:creationId xmlns:p14="http://schemas.microsoft.com/office/powerpoint/2010/main" val="713155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269</Words>
  <Application>Microsoft Office PowerPoint</Application>
  <PresentationFormat>Широкоэкранный</PresentationFormat>
  <Paragraphs>104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Арабаджи Татьяна В</dc:creator>
  <cp:lastModifiedBy>Болушева Ольга Александровна</cp:lastModifiedBy>
  <cp:revision>35</cp:revision>
  <dcterms:created xsi:type="dcterms:W3CDTF">2022-03-22T06:10:22Z</dcterms:created>
  <dcterms:modified xsi:type="dcterms:W3CDTF">2022-04-08T07:54:45Z</dcterms:modified>
</cp:coreProperties>
</file>