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2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 snapToGrid="0">
      <p:cViewPr>
        <p:scale>
          <a:sx n="100" d="100"/>
          <a:sy n="100" d="100"/>
        </p:scale>
        <p:origin x="2454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8339-4C8B-4BE1-A0E4-1EDD43411295}" type="datetimeFigureOut">
              <a:rPr lang="ru-RU" smtClean="0"/>
              <a:t>14.08.2023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6431"/>
            <a:ext cx="543814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93331D-7C21-4B88-8FF2-BA4427CE1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495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s://napinfo.ru/services/dilery/dilerskie-seti-gruzovyh-avtomobilej-v-rossii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25800" y="321733"/>
            <a:ext cx="56571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16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Больше половины дилеров продают китайские </a:t>
            </a:r>
            <a:r>
              <a:rPr lang="ru-RU" sz="160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грузовики</a:t>
            </a:r>
            <a:endParaRPr 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84867" y="125306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383315" y="729383"/>
            <a:ext cx="7584342" cy="1182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700"/>
              </a:lnSpc>
            </a:pPr>
            <a:r>
              <a:rPr lang="ru-RU" sz="1050" dirty="0">
                <a:solidFill>
                  <a:prstClr val="black"/>
                </a:solidFill>
                <a:latin typeface="Arial"/>
                <a:cs typeface="Calibri" panose="020F0502020204030204" pitchFamily="34" charset="0"/>
              </a:rPr>
              <a:t>По данным  маркетингового </a:t>
            </a:r>
            <a:r>
              <a:rPr lang="ru-RU" sz="1050">
                <a:solidFill>
                  <a:prstClr val="black"/>
                </a:solidFill>
                <a:latin typeface="Arial"/>
                <a:cs typeface="Calibri" panose="020F0502020204030204" pitchFamily="34" charset="0"/>
              </a:rPr>
              <a:t>агентства </a:t>
            </a:r>
            <a:r>
              <a:rPr lang="ru-RU" sz="1050" smtClean="0">
                <a:solidFill>
                  <a:prstClr val="black"/>
                </a:solidFill>
                <a:latin typeface="Arial"/>
                <a:cs typeface="Calibri" panose="020F0502020204030204" pitchFamily="34" charset="0"/>
              </a:rPr>
              <a:t>НАПИ,  </a:t>
            </a:r>
            <a:r>
              <a:rPr lang="ru-RU" sz="1050" dirty="0">
                <a:solidFill>
                  <a:prstClr val="black"/>
                </a:solidFill>
                <a:latin typeface="Arial"/>
                <a:cs typeface="Calibri" panose="020F0502020204030204" pitchFamily="34" charset="0"/>
              </a:rPr>
              <a:t>количество </a:t>
            </a:r>
            <a:r>
              <a:rPr lang="ru-RU" sz="1050" dirty="0">
                <a:solidFill>
                  <a:prstClr val="black"/>
                </a:solidFill>
                <a:latin typeface="Arial"/>
                <a:cs typeface="Calibri" panose="020F0502020204030204" pitchFamily="34" charset="0"/>
                <a:hlinkClick r:id="rId2"/>
              </a:rPr>
              <a:t>точек продаж грузовых автомобилей</a:t>
            </a:r>
            <a:r>
              <a:rPr lang="ru-RU" sz="1050" dirty="0">
                <a:solidFill>
                  <a:prstClr val="black"/>
                </a:solidFill>
                <a:latin typeface="Arial"/>
                <a:cs typeface="Calibri" panose="020F0502020204030204" pitchFamily="34" charset="0"/>
              </a:rPr>
              <a:t> (без учета торговых представителей) по итогам третьего квартала 2023 г. насчитывает </a:t>
            </a:r>
            <a:r>
              <a:rPr lang="en-US" sz="1050" dirty="0">
                <a:solidFill>
                  <a:prstClr val="black"/>
                </a:solidFill>
                <a:latin typeface="Arial"/>
                <a:cs typeface="Calibri" panose="020F0502020204030204" pitchFamily="34" charset="0"/>
              </a:rPr>
              <a:t>793</a:t>
            </a:r>
            <a:r>
              <a:rPr lang="ru-RU" sz="1050" dirty="0">
                <a:solidFill>
                  <a:prstClr val="black"/>
                </a:solidFill>
                <a:latin typeface="Arial"/>
                <a:cs typeface="Calibri" panose="020F0502020204030204" pitchFamily="34" charset="0"/>
              </a:rPr>
              <a:t> ед. За год количество точек продаж сократилось на </a:t>
            </a:r>
            <a:r>
              <a:rPr lang="en-US" sz="1050" dirty="0">
                <a:solidFill>
                  <a:prstClr val="black"/>
                </a:solidFill>
                <a:latin typeface="Arial"/>
                <a:cs typeface="Calibri" panose="020F0502020204030204" pitchFamily="34" charset="0"/>
              </a:rPr>
              <a:t>118</a:t>
            </a:r>
            <a:r>
              <a:rPr lang="ru-RU" sz="1050" dirty="0">
                <a:solidFill>
                  <a:prstClr val="black"/>
                </a:solidFill>
                <a:latin typeface="Arial"/>
                <a:cs typeface="Calibri" panose="020F0502020204030204" pitchFamily="34" charset="0"/>
              </a:rPr>
              <a:t> </a:t>
            </a:r>
            <a:r>
              <a:rPr lang="ru-RU" sz="1050">
                <a:solidFill>
                  <a:prstClr val="black"/>
                </a:solidFill>
                <a:latin typeface="Arial"/>
                <a:cs typeface="Calibri" panose="020F0502020204030204" pitchFamily="34" charset="0"/>
              </a:rPr>
              <a:t>ед. </a:t>
            </a:r>
            <a:r>
              <a:rPr lang="ru-RU" sz="1050" dirty="0">
                <a:solidFill>
                  <a:prstClr val="black"/>
                </a:solidFill>
                <a:latin typeface="Arial"/>
                <a:cs typeface="Calibri" panose="020F0502020204030204" pitchFamily="34" charset="0"/>
              </a:rPr>
              <a:t>В третьем квартале текущего года </a:t>
            </a:r>
            <a:r>
              <a:rPr lang="en-US" sz="1050" dirty="0">
                <a:solidFill>
                  <a:prstClr val="black"/>
                </a:solidFill>
                <a:latin typeface="Arial"/>
                <a:cs typeface="Calibri" panose="020F0502020204030204" pitchFamily="34" charset="0"/>
              </a:rPr>
              <a:t> 51</a:t>
            </a:r>
            <a:r>
              <a:rPr lang="ru-RU" sz="1050" dirty="0">
                <a:solidFill>
                  <a:prstClr val="black"/>
                </a:solidFill>
                <a:latin typeface="Arial"/>
                <a:cs typeface="Calibri" panose="020F0502020204030204" pitchFamily="34" charset="0"/>
              </a:rPr>
              <a:t>% дилеров продает китайские автомобили. Количество сервисов (без учета сервисных партнеров) за год выросло на 129 ед.</a:t>
            </a:r>
            <a:r>
              <a:rPr lang="en-US" sz="1050" dirty="0">
                <a:solidFill>
                  <a:prstClr val="black"/>
                </a:solidFill>
                <a:latin typeface="Arial"/>
                <a:cs typeface="Calibri" panose="020F0502020204030204" pitchFamily="34" charset="0"/>
              </a:rPr>
              <a:t> </a:t>
            </a:r>
            <a:r>
              <a:rPr lang="ru-RU" sz="1050" dirty="0">
                <a:solidFill>
                  <a:prstClr val="black"/>
                </a:solidFill>
                <a:latin typeface="Arial"/>
                <a:cs typeface="Calibri" panose="020F0502020204030204" pitchFamily="34" charset="0"/>
              </a:rPr>
              <a:t>В третьем квартале текущего года </a:t>
            </a:r>
            <a:r>
              <a:rPr lang="en-US" sz="1050" dirty="0">
                <a:solidFill>
                  <a:prstClr val="black"/>
                </a:solidFill>
                <a:latin typeface="Arial"/>
                <a:cs typeface="Calibri" panose="020F0502020204030204" pitchFamily="34" charset="0"/>
              </a:rPr>
              <a:t>30% </a:t>
            </a:r>
            <a:r>
              <a:rPr lang="ru-RU" sz="1050" dirty="0">
                <a:solidFill>
                  <a:prstClr val="black"/>
                </a:solidFill>
                <a:latin typeface="Arial"/>
                <a:cs typeface="Calibri" panose="020F0502020204030204" pitchFamily="34" charset="0"/>
              </a:rPr>
              <a:t>сервисов обслуживает китайские грузовики.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83315" y="1895457"/>
            <a:ext cx="71259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rgbClr val="5B9BD5">
                    <a:lumMod val="75000"/>
                  </a:srgbClr>
                </a:solidFill>
                <a:latin typeface="Arial"/>
                <a:cs typeface="Calibri" panose="020F0502020204030204" pitchFamily="34" charset="0"/>
              </a:rPr>
              <a:t>Дилерские и сервисные центры грузовых автомобилей</a:t>
            </a:r>
            <a:endParaRPr lang="en-US" sz="1200" dirty="0">
              <a:solidFill>
                <a:srgbClr val="5B9BD5">
                  <a:lumMod val="75000"/>
                </a:srgbClr>
              </a:solidFill>
              <a:latin typeface="Arial"/>
              <a:cs typeface="Calibri" panose="020F0502020204030204" pitchFamily="34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7CC26F55-F1BA-4445-A9FB-A7D824AF7D5F}"/>
              </a:ext>
            </a:extLst>
          </p:cNvPr>
          <p:cNvSpPr txBox="1"/>
          <p:nvPr/>
        </p:nvSpPr>
        <p:spPr>
          <a:xfrm>
            <a:off x="4708493" y="6405799"/>
            <a:ext cx="4067510" cy="215444"/>
          </a:xfrm>
          <a:prstGeom prst="rect">
            <a:avLst/>
          </a:prstGeom>
          <a:solidFill>
            <a:sysClr val="window" lastClr="FFFFFF"/>
          </a:solidFill>
        </p:spPr>
        <p:txBody>
          <a:bodyPr wrap="square">
            <a:spAutoFit/>
          </a:bodyPr>
          <a:lstStyle/>
          <a:p>
            <a:pPr marL="0" marR="0" lvl="0" indent="180340" algn="r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Источник</a:t>
            </a:r>
            <a:r>
              <a:rPr kumimoji="0" lang="en-US" sz="800" b="0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kumimoji="0" lang="ru-RU" sz="800" b="0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НАПИ (Национальное Агентство Промышленной Информации)</a:t>
            </a:r>
            <a:endParaRPr kumimoji="0" lang="ru-RU" sz="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7282" y="2185387"/>
            <a:ext cx="7396407" cy="4328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1470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263</TotalTime>
  <Words>98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42</cp:revision>
  <cp:lastPrinted>2022-11-22T09:30:32Z</cp:lastPrinted>
  <dcterms:created xsi:type="dcterms:W3CDTF">2022-08-09T13:01:09Z</dcterms:created>
  <dcterms:modified xsi:type="dcterms:W3CDTF">2023-08-14T08:43:28Z</dcterms:modified>
</cp:coreProperties>
</file>