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F7ED"/>
    <a:srgbClr val="893BC3"/>
    <a:srgbClr val="4343FF"/>
    <a:srgbClr val="5E903C"/>
    <a:srgbClr val="E39803"/>
    <a:srgbClr val="9B9797"/>
    <a:srgbClr val="FFC000"/>
    <a:srgbClr val="DEB400"/>
    <a:srgbClr val="FA7D00"/>
    <a:srgbClr val="FFD4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1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pinfo.ru/services/avtomobilnaya-statistika/avtomobilnaya-statistika/" TargetMode="Externa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>
            <a:hlinkClick r:id="rId2"/>
            <a:extLst>
              <a:ext uri="{FF2B5EF4-FFF2-40B4-BE49-F238E27FC236}">
                <a16:creationId xmlns:a16="http://schemas.microsoft.com/office/drawing/2014/main" id="{CBCFBD78-F930-41BB-8450-6CCA5ADD029E}"/>
              </a:ext>
            </a:extLst>
          </p:cNvPr>
          <p:cNvSpPr txBox="1"/>
          <p:nvPr/>
        </p:nvSpPr>
        <p:spPr>
          <a:xfrm>
            <a:off x="4803795" y="6338608"/>
            <a:ext cx="39871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/ Национальное Агентство Промышленной Информации</a:t>
            </a:r>
            <a:endParaRPr lang="ko-KR" altLang="en-US" sz="8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A03FC5-18E2-4EDF-A52F-0610EB84EF9E}"/>
              </a:ext>
            </a:extLst>
          </p:cNvPr>
          <p:cNvSpPr txBox="1"/>
          <p:nvPr/>
        </p:nvSpPr>
        <p:spPr>
          <a:xfrm>
            <a:off x="1304336" y="3326552"/>
            <a:ext cx="73771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Продажи подержанных легковых автомобилей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2DFD74-1C96-43B3-8C6A-E41D9D732570}"/>
              </a:ext>
            </a:extLst>
          </p:cNvPr>
          <p:cNvSpPr txBox="1"/>
          <p:nvPr/>
        </p:nvSpPr>
        <p:spPr>
          <a:xfrm>
            <a:off x="1304336" y="698953"/>
            <a:ext cx="774295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200" dirty="0">
                <a:solidFill>
                  <a:srgbClr val="000000"/>
                </a:solidFill>
                <a:latin typeface="+mj-lt"/>
              </a:rPr>
              <a:t>По данным маркетингового агентства НАПИ, в январе-июле 2025 года было продано 3,2 млн подержанных легковых автомобилей, что на 3,7% меньше, чем за аналогичный период 2024 года. Самой продаваемой остается российская техника, за год ее доля выросла до </a:t>
            </a:r>
            <a:r>
              <a:rPr lang="ru-RU" sz="1200" dirty="0">
                <a:latin typeface="+mj-lt"/>
              </a:rPr>
              <a:t>27,5%. Также </a:t>
            </a:r>
            <a:r>
              <a:rPr lang="ru-RU" sz="1200" dirty="0">
                <a:solidFill>
                  <a:srgbClr val="000000"/>
                </a:solidFill>
                <a:latin typeface="+mj-lt"/>
              </a:rPr>
              <a:t>отечественные автомобили показали наименьшее снижение продаж (-0,2%). Положительной динамикой продаж отличились только китайские автомобили (+36%), хотя их </a:t>
            </a:r>
            <a:r>
              <a:rPr lang="ru-RU" sz="1200" dirty="0">
                <a:solidFill>
                  <a:srgbClr val="000000"/>
                </a:solidFill>
                <a:latin typeface="+mj-lt"/>
                <a:hlinkClick r:id="rId3"/>
              </a:rPr>
              <a:t>доля на рынке </a:t>
            </a:r>
            <a:r>
              <a:rPr lang="ru-RU" sz="1200" dirty="0">
                <a:solidFill>
                  <a:srgbClr val="000000"/>
                </a:solidFill>
                <a:latin typeface="+mj-lt"/>
              </a:rPr>
              <a:t>составляет менее 5%. </a:t>
            </a:r>
            <a:endParaRPr lang="ru-RU" sz="1200" dirty="0">
              <a:solidFill>
                <a:srgbClr val="FF0000"/>
              </a:solidFill>
              <a:latin typeface="+mj-lt"/>
            </a:endParaRPr>
          </a:p>
          <a:p>
            <a:pPr>
              <a:lnSpc>
                <a:spcPts val="1800"/>
              </a:lnSpc>
            </a:pPr>
            <a:r>
              <a:rPr lang="ru-RU" sz="1200" dirty="0">
                <a:latin typeface="+mj-lt"/>
              </a:rPr>
              <a:t>Стоит отметить, что после 2022 года произошел массовый приход на рынок китайских автомобилей, поэтому сегодня </a:t>
            </a:r>
            <a:r>
              <a:rPr lang="ru-RU" sz="1200" dirty="0">
                <a:solidFill>
                  <a:srgbClr val="000000"/>
                </a:solidFill>
                <a:latin typeface="+mj-lt"/>
              </a:rPr>
              <a:t>более половины их продаж приходится на свежие подержанные легковушки. Иная ситуация наблюдается среди легковых автомобилей, представленных на российском рынке уже давно</a:t>
            </a:r>
            <a:r>
              <a:rPr lang="ru-RU" sz="1200" b="1" dirty="0">
                <a:solidFill>
                  <a:srgbClr val="000000"/>
                </a:solidFill>
                <a:latin typeface="+mj-lt"/>
              </a:rPr>
              <a:t>. </a:t>
            </a:r>
            <a:r>
              <a:rPr lang="ru-RU" sz="1200" dirty="0">
                <a:solidFill>
                  <a:srgbClr val="000000"/>
                </a:solidFill>
                <a:latin typeface="+mj-lt"/>
                <a:hlinkClick r:id="rId3"/>
              </a:rPr>
              <a:t>Доля реализованных автомобилей </a:t>
            </a:r>
            <a:r>
              <a:rPr lang="ru-RU" sz="1200" dirty="0">
                <a:solidFill>
                  <a:srgbClr val="000000"/>
                </a:solidFill>
                <a:latin typeface="+mj-lt"/>
              </a:rPr>
              <a:t>старше 15 лет в структуре продаж составляет 43,3%</a:t>
            </a:r>
            <a:r>
              <a:rPr lang="ru-RU" sz="1200" b="1" dirty="0">
                <a:solidFill>
                  <a:srgbClr val="000000"/>
                </a:solidFill>
                <a:latin typeface="+mj-lt"/>
              </a:rPr>
              <a:t>, </a:t>
            </a:r>
            <a:r>
              <a:rPr lang="ru-RU" sz="1200" dirty="0">
                <a:solidFill>
                  <a:srgbClr val="000000"/>
                </a:solidFill>
                <a:latin typeface="+mj-lt"/>
              </a:rPr>
              <a:t>автомобилей от 1 до 3 лет – 3,9%, что связано, в том числе, с возможностью поставок иномарок только по альтернативному импорту.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DE6DAE-7C05-454D-BA78-B0BCE58725BB}"/>
              </a:ext>
            </a:extLst>
          </p:cNvPr>
          <p:cNvSpPr txBox="1"/>
          <p:nvPr/>
        </p:nvSpPr>
        <p:spPr>
          <a:xfrm>
            <a:off x="1828800" y="323656"/>
            <a:ext cx="71158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Более половины продаваемых подержанных китайских авто не старше трех лет</a:t>
            </a:r>
            <a:endParaRPr lang="ru-RU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BA59A8E-E647-477C-BDD6-1CC496F99B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336" y="3572773"/>
            <a:ext cx="7486650" cy="264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767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3F4A4C3-7D84-4140-A3FA-C12446A9A6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0373" y="1131477"/>
            <a:ext cx="7210425" cy="4810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EA03FC5-18E2-4EDF-A52F-0610EB84EF9E}"/>
              </a:ext>
            </a:extLst>
          </p:cNvPr>
          <p:cNvSpPr txBox="1"/>
          <p:nvPr/>
        </p:nvSpPr>
        <p:spPr>
          <a:xfrm>
            <a:off x="1670373" y="916398"/>
            <a:ext cx="70379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Продажи подержанных китайских легковых автомобилей по возрастам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A03FC5-18E2-4EDF-A52F-0610EB84EF9E}"/>
              </a:ext>
            </a:extLst>
          </p:cNvPr>
          <p:cNvSpPr txBox="1"/>
          <p:nvPr/>
        </p:nvSpPr>
        <p:spPr>
          <a:xfrm>
            <a:off x="1508340" y="3621675"/>
            <a:ext cx="720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Продажи подержанных легковых автомобилей, кроме китайских по возрастам</a:t>
            </a:r>
          </a:p>
        </p:txBody>
      </p:sp>
      <p:sp>
        <p:nvSpPr>
          <p:cNvPr id="8" name="TextBox 8">
            <a:hlinkClick r:id="rId3"/>
            <a:extLst>
              <a:ext uri="{FF2B5EF4-FFF2-40B4-BE49-F238E27FC236}">
                <a16:creationId xmlns:a16="http://schemas.microsoft.com/office/drawing/2014/main" id="{5DF2D2DA-77C7-4A5C-93F1-83CE70A0609D}"/>
              </a:ext>
            </a:extLst>
          </p:cNvPr>
          <p:cNvSpPr txBox="1"/>
          <p:nvPr/>
        </p:nvSpPr>
        <p:spPr>
          <a:xfrm>
            <a:off x="4893607" y="6250372"/>
            <a:ext cx="39871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/ Национальное Агентство Промышленной Информации</a:t>
            </a:r>
            <a:endParaRPr lang="ko-KR" altLang="en-US" sz="8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9" name="TextBox 8">
            <a:hlinkClick r:id="rId3"/>
            <a:extLst>
              <a:ext uri="{FF2B5EF4-FFF2-40B4-BE49-F238E27FC236}">
                <a16:creationId xmlns:a16="http://schemas.microsoft.com/office/drawing/2014/main" id="{1326277A-B4AD-404C-8362-2D6584DFF6E4}"/>
              </a:ext>
            </a:extLst>
          </p:cNvPr>
          <p:cNvSpPr txBox="1"/>
          <p:nvPr/>
        </p:nvSpPr>
        <p:spPr>
          <a:xfrm>
            <a:off x="4721149" y="3128603"/>
            <a:ext cx="39871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/ Национальное Агентство Промышленной Информации</a:t>
            </a:r>
            <a:endParaRPr lang="ko-KR" altLang="en-US" sz="8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1216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</TotalTime>
  <Words>206</Words>
  <Application>Microsoft Office PowerPoint</Application>
  <PresentationFormat>Экран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112</cp:revision>
  <cp:lastPrinted>2025-07-10T07:52:20Z</cp:lastPrinted>
  <dcterms:created xsi:type="dcterms:W3CDTF">2022-08-09T13:01:09Z</dcterms:created>
  <dcterms:modified xsi:type="dcterms:W3CDTF">2025-08-25T10:47:04Z</dcterms:modified>
</cp:coreProperties>
</file>