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85"/>
    <a:srgbClr val="F45A5A"/>
    <a:srgbClr val="FF6565"/>
    <a:srgbClr val="C55A11"/>
    <a:srgbClr val="F8CBAD"/>
    <a:srgbClr val="62983E"/>
    <a:srgbClr val="C0DDAD"/>
    <a:srgbClr val="B2D69A"/>
    <a:srgbClr val="91C46E"/>
    <a:srgbClr val="73B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pinfo.ru/services/avtomobilnaya-statistika/avtomobilnaya-statistika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946091" y="6555055"/>
            <a:ext cx="390263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2671A-8C13-404B-9B2F-98EB2ED80D37}"/>
              </a:ext>
            </a:extLst>
          </p:cNvPr>
          <p:cNvSpPr txBox="1"/>
          <p:nvPr/>
        </p:nvSpPr>
        <p:spPr>
          <a:xfrm>
            <a:off x="0" y="6481955"/>
            <a:ext cx="22236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/>
              <a:t>* автомобили с полной массой свыше 6 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537380" y="0"/>
            <a:ext cx="760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0DEBC-9A0F-4DD2-9CF9-5592BFE764C6}"/>
              </a:ext>
            </a:extLst>
          </p:cNvPr>
          <p:cNvSpPr txBox="1"/>
          <p:nvPr/>
        </p:nvSpPr>
        <p:spPr>
          <a:xfrm>
            <a:off x="1400175" y="656171"/>
            <a:ext cx="75449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100" dirty="0">
                <a:latin typeface="+mj-lt"/>
              </a:rPr>
              <a:t>По данным маркетингового агентства </a:t>
            </a:r>
            <a:r>
              <a:rPr lang="ru-RU" sz="1100" dirty="0">
                <a:latin typeface="+mj-lt"/>
                <a:hlinkClick r:id="rId3"/>
              </a:rPr>
              <a:t>НАПИ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</a:t>
            </a:r>
            <a:r>
              <a:rPr lang="ru-RU" sz="1100" dirty="0">
                <a:latin typeface="+mj-lt"/>
              </a:rPr>
              <a:t>за январь-сентябрь 2026 года было продано 183,1 тыс. ед. грузовых автомобилей*, что на 2,3% меньше, чем за аналогичный период 2025 года. Из них 36,6 тыс. ед. были новыми (-13,7% по сравнению с прошлым годом), а 146,5 тыс. ед. – подержанными (+1,1%).</a:t>
            </a:r>
          </a:p>
          <a:p>
            <a:pPr algn="just">
              <a:lnSpc>
                <a:spcPts val="1800"/>
              </a:lnSpc>
            </a:pPr>
            <a:endParaRPr lang="ru-RU" sz="110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ru-RU" sz="1100" dirty="0">
                <a:latin typeface="+mj-lt"/>
              </a:rPr>
              <a:t>Среди новых грузовых автомобилей сильнее упали продажи в сегментах подъемной техники (-25,5%), строительной техники (-24,5%), фургонов (-25,4%), самосвалов (-24,4%). Выросли продажи только коммунальной техники (+4,0%). Среди подержанных грузовиков больше сократились продажи коммунальной техники (-15,6%), самосвалов (-8,3%), наливной (-7,1%) и строительной техники (-5,9%). Выросли продажи седельных тягачей (+16,6%). </a:t>
            </a:r>
          </a:p>
          <a:p>
            <a:pPr algn="just">
              <a:lnSpc>
                <a:spcPts val="1800"/>
              </a:lnSpc>
            </a:pPr>
            <a:endParaRPr lang="ru-RU" sz="110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ru-RU" sz="1100" dirty="0">
                <a:latin typeface="+mj-lt"/>
              </a:rPr>
              <a:t>За год доля новой техники в </a:t>
            </a:r>
            <a:r>
              <a:rPr lang="ru-RU" sz="1100" dirty="0">
                <a:latin typeface="+mj-lt"/>
                <a:hlinkClick r:id="rId4"/>
              </a:rPr>
              <a:t>продажах грузовых автомобилей </a:t>
            </a:r>
            <a:r>
              <a:rPr lang="ru-RU" sz="1100" dirty="0">
                <a:latin typeface="+mj-lt"/>
              </a:rPr>
              <a:t>сократилась на 0,1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 и составила 22,5%. Сегментами с наибольшим снижением доли новых грузовых автомобилей стали подъемная (-5,7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 и строительная техника (-4,4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.). Рост доли новых грузовиков произошел в сегментах коммунальной (+5,1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 и наливной (+0,3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 техники.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338538" y="250734"/>
            <a:ext cx="760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Какие сегменты выросли на падающем рынке грузовых автомобилей</a:t>
            </a:r>
          </a:p>
        </p:txBody>
      </p:sp>
    </p:spTree>
    <p:extLst>
      <p:ext uri="{BB962C8B-B14F-4D97-AF65-F5344CB8AC3E}">
        <p14:creationId xmlns:p14="http://schemas.microsoft.com/office/powerpoint/2010/main" val="3593349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FF0026-4B0A-4151-AFAC-4820C3CBB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522" y="1359092"/>
            <a:ext cx="723900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40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2010</TotalTime>
  <Words>223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302</cp:revision>
  <cp:lastPrinted>2026-10-16T07:17:43Z</cp:lastPrinted>
  <dcterms:created xsi:type="dcterms:W3CDTF">2022-08-09T13:01:09Z</dcterms:created>
  <dcterms:modified xsi:type="dcterms:W3CDTF">2026-10-16T10:28:49Z</dcterms:modified>
</cp:coreProperties>
</file>