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</p:sldIdLst>
  <p:sldSz cx="9144000" cy="6858000" type="screen4x3"/>
  <p:notesSz cx="6797675" cy="9925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7A1"/>
    <a:srgbClr val="33CDC7"/>
    <a:srgbClr val="587DD0"/>
    <a:srgbClr val="6C8DD5"/>
    <a:srgbClr val="4573D5"/>
    <a:srgbClr val="1D7471"/>
    <a:srgbClr val="2A4580"/>
    <a:srgbClr val="201F1F"/>
    <a:srgbClr val="F24040"/>
    <a:srgbClr val="F4D4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406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1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003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4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16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66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55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29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23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97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163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94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332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D5989-14C6-404C-8A65-40B5B34DAE63}" type="datetimeFigureOut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696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napinfo.ru/services/avtomobilnaya-statistika/park-avtomobilej/" TargetMode="External"/><Relationship Id="rId2" Type="http://schemas.openxmlformats.org/officeDocument/2006/relationships/hyperlink" Target="https://napinfo.ru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hyperlink" Target="https://napinfo.ru/services/rynok-korporativnyh-avtomobilej/park-korporativnyh-avtomobilej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C67929DD-4D32-4F5B-BAAD-99677942E4B7}"/>
              </a:ext>
            </a:extLst>
          </p:cNvPr>
          <p:cNvSpPr txBox="1"/>
          <p:nvPr/>
        </p:nvSpPr>
        <p:spPr>
          <a:xfrm>
            <a:off x="1320829" y="639417"/>
            <a:ext cx="75895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>
                <a:latin typeface="+mj-lt"/>
              </a:rPr>
              <a:t>По данным маркетингового агентства </a:t>
            </a:r>
            <a:r>
              <a:rPr lang="ru-RU" sz="1200" dirty="0">
                <a:latin typeface="+mj-lt"/>
                <a:hlinkClick r:id="rId2"/>
              </a:rPr>
              <a:t>НАПИ</a:t>
            </a:r>
            <a:r>
              <a:rPr lang="ru-RU" sz="1200" dirty="0">
                <a:latin typeface="+mj-lt"/>
              </a:rPr>
              <a:t>, в  </a:t>
            </a:r>
            <a:r>
              <a:rPr lang="ru-RU" sz="1200" dirty="0">
                <a:latin typeface="+mj-lt"/>
                <a:hlinkClick r:id="rId3"/>
              </a:rPr>
              <a:t>парке LCV</a:t>
            </a:r>
            <a:r>
              <a:rPr lang="ru-RU" sz="1200" dirty="0">
                <a:latin typeface="+mj-lt"/>
              </a:rPr>
              <a:t>* на 01.07.2026 г. насчитывается 4,5 млн ед. техники. Из них 1,3 млн </a:t>
            </a:r>
            <a:r>
              <a:rPr lang="en-US" sz="1200" dirty="0">
                <a:latin typeface="+mj-lt"/>
              </a:rPr>
              <a:t>LCV</a:t>
            </a:r>
            <a:r>
              <a:rPr lang="ru-RU" sz="1200" dirty="0">
                <a:latin typeface="+mj-lt"/>
              </a:rPr>
              <a:t> – во владении корпоративных клиентов. </a:t>
            </a:r>
          </a:p>
          <a:p>
            <a:pPr algn="just"/>
            <a:endParaRPr lang="ru-RU" sz="1200" dirty="0">
              <a:latin typeface="+mj-lt"/>
            </a:endParaRPr>
          </a:p>
          <a:p>
            <a:pPr algn="just"/>
            <a:r>
              <a:rPr lang="ru-RU" sz="1200" dirty="0">
                <a:latin typeface="+mj-lt"/>
              </a:rPr>
              <a:t>Доля автомобилей, принадлежащих </a:t>
            </a:r>
            <a:r>
              <a:rPr lang="ru-RU" sz="1200" dirty="0">
                <a:latin typeface="+mj-lt"/>
                <a:hlinkClick r:id="rId4"/>
              </a:rPr>
              <a:t>корпоративным владельцам</a:t>
            </a:r>
            <a:r>
              <a:rPr lang="ru-RU" sz="1200" dirty="0">
                <a:latin typeface="+mj-lt"/>
              </a:rPr>
              <a:t>, составляет </a:t>
            </a:r>
            <a:r>
              <a:rPr lang="ru-RU" sz="1200">
                <a:latin typeface="+mj-lt"/>
              </a:rPr>
              <a:t>29,0% парка. </a:t>
            </a:r>
            <a:r>
              <a:rPr lang="ru-RU" sz="1200" dirty="0">
                <a:latin typeface="+mj-lt"/>
              </a:rPr>
              <a:t>Выше эта доля в 48 регионах страны. </a:t>
            </a:r>
          </a:p>
          <a:p>
            <a:pPr algn="just"/>
            <a:endParaRPr lang="ru-RU" sz="1200" dirty="0">
              <a:latin typeface="+mj-lt"/>
            </a:endParaRPr>
          </a:p>
          <a:p>
            <a:pPr algn="just"/>
            <a:r>
              <a:rPr lang="ru-RU" sz="1200" dirty="0">
                <a:latin typeface="+mj-lt"/>
              </a:rPr>
              <a:t>Более половины </a:t>
            </a:r>
            <a:r>
              <a:rPr lang="en-US" sz="1200" dirty="0">
                <a:latin typeface="+mj-lt"/>
              </a:rPr>
              <a:t>LCV</a:t>
            </a:r>
            <a:r>
              <a:rPr lang="ru-RU" sz="1200" dirty="0">
                <a:latin typeface="+mj-lt"/>
              </a:rPr>
              <a:t> являются корпоративными в Чукотском АО и Магаданской области, более 40% - в Ямало-Ненецком АО, Ханты-Мансийском АО и Сахалинской области.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321C66-80D2-4C0F-B7B5-4085284055AC}"/>
              </a:ext>
            </a:extLst>
          </p:cNvPr>
          <p:cNvSpPr txBox="1"/>
          <p:nvPr/>
        </p:nvSpPr>
        <p:spPr>
          <a:xfrm>
            <a:off x="1481218" y="245517"/>
            <a:ext cx="75671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321C66-80D2-4C0F-B7B5-4085284055AC}"/>
              </a:ext>
            </a:extLst>
          </p:cNvPr>
          <p:cNvSpPr txBox="1"/>
          <p:nvPr/>
        </p:nvSpPr>
        <p:spPr>
          <a:xfrm>
            <a:off x="1503606" y="-40031"/>
            <a:ext cx="75671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321C66-80D2-4C0F-B7B5-4085284055AC}"/>
              </a:ext>
            </a:extLst>
          </p:cNvPr>
          <p:cNvSpPr txBox="1"/>
          <p:nvPr/>
        </p:nvSpPr>
        <p:spPr>
          <a:xfrm>
            <a:off x="1458830" y="300863"/>
            <a:ext cx="75671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>
                <a:solidFill>
                  <a:srgbClr val="FF0000"/>
                </a:solidFill>
                <a:latin typeface="+mj-lt"/>
              </a:rPr>
              <a:t>В каких регионах большинство </a:t>
            </a:r>
            <a:r>
              <a:rPr lang="en-US" sz="1600" b="1" dirty="0">
                <a:solidFill>
                  <a:srgbClr val="FF0000"/>
                </a:solidFill>
                <a:latin typeface="+mj-lt"/>
              </a:rPr>
              <a:t>LCV –</a:t>
            </a:r>
            <a:r>
              <a:rPr lang="ru-RU" sz="1600" b="1" dirty="0">
                <a:solidFill>
                  <a:srgbClr val="FF0000"/>
                </a:solidFill>
                <a:latin typeface="+mj-lt"/>
              </a:rPr>
              <a:t> корпоративные</a:t>
            </a:r>
            <a:endParaRPr lang="en-US" sz="16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980" y="6458733"/>
            <a:ext cx="267092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/>
              <a:t>*автомобили с полной массой до 6 т, в </a:t>
            </a:r>
            <a:r>
              <a:rPr lang="ru-RU" sz="900" dirty="0" err="1"/>
              <a:t>т.ч</a:t>
            </a:r>
            <a:r>
              <a:rPr lang="ru-RU" sz="900" dirty="0"/>
              <a:t>. пикапы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7598362-9298-4A1A-AB0C-14050EBB2E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6442" y="2368120"/>
            <a:ext cx="7267575" cy="442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4494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1819</TotalTime>
  <Words>100</Words>
  <Application>Microsoft Office PowerPoint</Application>
  <PresentationFormat>Экран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Болушева Ольга Александровна</dc:creator>
  <cp:lastModifiedBy>Болушева Ольга Александровна</cp:lastModifiedBy>
  <cp:revision>262</cp:revision>
  <cp:lastPrinted>2025-02-13T07:23:18Z</cp:lastPrinted>
  <dcterms:created xsi:type="dcterms:W3CDTF">2022-08-09T13:01:09Z</dcterms:created>
  <dcterms:modified xsi:type="dcterms:W3CDTF">2026-10-15T07:34:20Z</dcterms:modified>
</cp:coreProperties>
</file>