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1" r:id="rId3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BC5C"/>
    <a:srgbClr val="F45A5A"/>
    <a:srgbClr val="FF6565"/>
    <a:srgbClr val="C55A11"/>
    <a:srgbClr val="F8CBAD"/>
    <a:srgbClr val="62983E"/>
    <a:srgbClr val="C0DDAD"/>
    <a:srgbClr val="B2D69A"/>
    <a:srgbClr val="91C46E"/>
    <a:srgbClr val="73B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7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8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pinfo.ru/" TargetMode="External"/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apinfo.ru/services/avtomobilnaya-statistika/avtomobilnaya-statistika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>
            <a:hlinkClick r:id="rId2"/>
            <a:extLst>
              <a:ext uri="{FF2B5EF4-FFF2-40B4-BE49-F238E27FC236}">
                <a16:creationId xmlns:a16="http://schemas.microsoft.com/office/drawing/2014/main" id="{CBCFBD78-F930-41BB-8450-6CCA5ADD029E}"/>
              </a:ext>
            </a:extLst>
          </p:cNvPr>
          <p:cNvSpPr txBox="1"/>
          <p:nvPr/>
        </p:nvSpPr>
        <p:spPr>
          <a:xfrm>
            <a:off x="1062446" y="6583044"/>
            <a:ext cx="758516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defRPr/>
            </a:pPr>
            <a:r>
              <a:rPr lang="ru-RU" sz="800" i="1" dirty="0">
                <a:latin typeface="Arial" panose="020B0604020202020204" pitchFamily="34" charset="0"/>
                <a:cs typeface="Arial" panose="020B0604020202020204" pitchFamily="34" charset="0"/>
              </a:rPr>
              <a:t>Источник: НАПИ / Национальное Агентство Промышленной Информации</a:t>
            </a:r>
            <a:endParaRPr lang="ko-KR" altLang="en-US" sz="800" i="1" dirty="0">
              <a:latin typeface="Arial" panose="020B0604020202020204" pitchFamily="34" charset="0"/>
              <a:ea typeface="맑은 고딕" panose="020B0503020000020004" pitchFamily="34" charset="-127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530DEBC-9A0F-4DD2-9CF9-5592BFE764C6}"/>
              </a:ext>
            </a:extLst>
          </p:cNvPr>
          <p:cNvSpPr txBox="1"/>
          <p:nvPr/>
        </p:nvSpPr>
        <p:spPr>
          <a:xfrm>
            <a:off x="1440872" y="636562"/>
            <a:ext cx="750916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ru-RU" sz="1050" dirty="0">
                <a:latin typeface="+mj-lt"/>
              </a:rPr>
              <a:t>По данным маркетингового агентства </a:t>
            </a:r>
            <a:r>
              <a:rPr lang="ru-RU" sz="1050" dirty="0">
                <a:latin typeface="+mj-lt"/>
                <a:hlinkClick r:id="rId3"/>
              </a:rPr>
              <a:t>НАПИ</a:t>
            </a:r>
            <a:r>
              <a:rPr lang="ru-RU" sz="1050" dirty="0">
                <a:latin typeface="+mj-lt"/>
              </a:rPr>
              <a:t>,</a:t>
            </a:r>
            <a:r>
              <a:rPr lang="en-US" sz="1050" dirty="0">
                <a:latin typeface="+mj-lt"/>
              </a:rPr>
              <a:t> </a:t>
            </a:r>
            <a:r>
              <a:rPr lang="ru-RU" sz="1050" dirty="0">
                <a:latin typeface="+mj-lt"/>
              </a:rPr>
              <a:t>за январь-сентябрь 2026 года было продано 10,0 тыс. ед. подержанных автобусов, что на 20,1% меньше, чем годом ранее. </a:t>
            </a:r>
          </a:p>
          <a:p>
            <a:pPr algn="just">
              <a:lnSpc>
                <a:spcPts val="1800"/>
              </a:lnSpc>
            </a:pPr>
            <a:endParaRPr lang="ru-RU" sz="1050" dirty="0">
              <a:latin typeface="+mj-lt"/>
            </a:endParaRPr>
          </a:p>
          <a:p>
            <a:pPr algn="just">
              <a:lnSpc>
                <a:spcPts val="1800"/>
              </a:lnSpc>
            </a:pPr>
            <a:r>
              <a:rPr lang="ru-RU" sz="1050" dirty="0">
                <a:latin typeface="+mj-lt"/>
              </a:rPr>
              <a:t>Доля «свежих» подержанных автобусов 2022-2026 </a:t>
            </a:r>
            <a:r>
              <a:rPr lang="ru-RU" sz="1050" dirty="0" err="1">
                <a:latin typeface="+mj-lt"/>
              </a:rPr>
              <a:t>г.в</a:t>
            </a:r>
            <a:r>
              <a:rPr lang="ru-RU" sz="1050" dirty="0">
                <a:latin typeface="+mj-lt"/>
              </a:rPr>
              <a:t>. в продажах на вторичном рынке составила 16,9% (1,69 тыс. ед.). Отдельно рассмотрим автобусы тех годов выпуска, продажи которых за девять месяцев были наибольшими. Автобусов 2019 </a:t>
            </a:r>
            <a:r>
              <a:rPr lang="ru-RU" sz="1050" dirty="0" err="1">
                <a:latin typeface="+mj-lt"/>
              </a:rPr>
              <a:t>г.в</a:t>
            </a:r>
            <a:r>
              <a:rPr lang="ru-RU" sz="1050" dirty="0">
                <a:latin typeface="+mj-lt"/>
              </a:rPr>
              <a:t>., 2020 </a:t>
            </a:r>
            <a:r>
              <a:rPr lang="ru-RU" sz="1050" dirty="0" err="1">
                <a:latin typeface="+mj-lt"/>
              </a:rPr>
              <a:t>г.в</a:t>
            </a:r>
            <a:r>
              <a:rPr lang="ru-RU" sz="1050" dirty="0">
                <a:latin typeface="+mj-lt"/>
              </a:rPr>
              <a:t>. и 2021 </a:t>
            </a:r>
            <a:r>
              <a:rPr lang="ru-RU" sz="1050" dirty="0" err="1">
                <a:latin typeface="+mj-lt"/>
              </a:rPr>
              <a:t>г.в</a:t>
            </a:r>
            <a:r>
              <a:rPr lang="ru-RU" sz="1050" dirty="0">
                <a:latin typeface="+mj-lt"/>
              </a:rPr>
              <a:t>. было продано более чем по 0,8 тыс. ед., в общей сложности на них пришлось 25,5% (2,55 тыс. ед.). Автобусов 2017 </a:t>
            </a:r>
            <a:r>
              <a:rPr lang="ru-RU" sz="1050" dirty="0" err="1">
                <a:latin typeface="+mj-lt"/>
              </a:rPr>
              <a:t>г.в</a:t>
            </a:r>
            <a:r>
              <a:rPr lang="ru-RU" sz="1050" dirty="0">
                <a:latin typeface="+mj-lt"/>
              </a:rPr>
              <a:t>. и 2018 </a:t>
            </a:r>
            <a:r>
              <a:rPr lang="ru-RU" sz="1050" dirty="0" err="1">
                <a:latin typeface="+mj-lt"/>
              </a:rPr>
              <a:t>г.в</a:t>
            </a:r>
            <a:r>
              <a:rPr lang="ru-RU" sz="1050" dirty="0">
                <a:latin typeface="+mj-lt"/>
              </a:rPr>
              <a:t>. было реализовано более чем по 0,9 тыс. ед., их общая доля составила 18,7% (1,87 тыс. ед.). Доля автобусов возрастом от 10 лет и старше составила 38,9%.</a:t>
            </a:r>
          </a:p>
          <a:p>
            <a:pPr algn="just">
              <a:lnSpc>
                <a:spcPts val="1800"/>
              </a:lnSpc>
            </a:pPr>
            <a:endParaRPr lang="ru-RU" sz="1050" dirty="0">
              <a:latin typeface="+mj-lt"/>
            </a:endParaRPr>
          </a:p>
          <a:p>
            <a:pPr algn="just">
              <a:lnSpc>
                <a:spcPts val="1800"/>
              </a:lnSpc>
            </a:pPr>
            <a:r>
              <a:rPr lang="ru-RU" sz="1050" dirty="0">
                <a:latin typeface="+mj-lt"/>
              </a:rPr>
              <a:t>Топ-10 регионов по </a:t>
            </a:r>
            <a:r>
              <a:rPr lang="ru-RU" sz="1050" dirty="0">
                <a:latin typeface="+mj-lt"/>
                <a:hlinkClick r:id="rId4"/>
              </a:rPr>
              <a:t>продажам подержанных автобусов </a:t>
            </a:r>
            <a:r>
              <a:rPr lang="ru-RU" sz="1050" dirty="0">
                <a:latin typeface="+mj-lt"/>
              </a:rPr>
              <a:t>возглавили Московская область (1,28 тыс. ед.), Краснодарский край (0,67 тыс. ед.) и республика Башкортостан (0,63 тыс. ед.).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F7D0BA-7DBC-44E6-A9E6-58B3037E3E1F}"/>
              </a:ext>
            </a:extLst>
          </p:cNvPr>
          <p:cNvSpPr txBox="1"/>
          <p:nvPr/>
        </p:nvSpPr>
        <p:spPr>
          <a:xfrm>
            <a:off x="1249680" y="298008"/>
            <a:ext cx="77558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FF0000"/>
                </a:solidFill>
                <a:cs typeface="Arial" panose="020B0604020202020204" pitchFamily="34" charset="0"/>
              </a:rPr>
              <a:t>Подержанные автобусы каких возрастов и в каких регионах продаются активнее</a:t>
            </a:r>
          </a:p>
        </p:txBody>
      </p:sp>
    </p:spTree>
    <p:extLst>
      <p:ext uri="{BB962C8B-B14F-4D97-AF65-F5344CB8AC3E}">
        <p14:creationId xmlns:p14="http://schemas.microsoft.com/office/powerpoint/2010/main" val="3840055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5BCB06-8459-4A22-9835-2B424DE48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815" y="558369"/>
            <a:ext cx="8410575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4543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1343</TotalTime>
  <Words>206</Words>
  <Application>Microsoft Office PowerPoint</Application>
  <PresentationFormat>Экран (4:3)</PresentationFormat>
  <Paragraphs>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204</cp:revision>
  <cp:lastPrinted>2025-02-13T07:23:18Z</cp:lastPrinted>
  <dcterms:created xsi:type="dcterms:W3CDTF">2022-08-09T13:01:09Z</dcterms:created>
  <dcterms:modified xsi:type="dcterms:W3CDTF">2026-10-20T08:59:02Z</dcterms:modified>
</cp:coreProperties>
</file>