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5" r:id="rId3"/>
  </p:sldIdLst>
  <p:sldSz cx="9144000" cy="6858000" type="screen4x3"/>
  <p:notesSz cx="6797675" cy="9925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76B7"/>
    <a:srgbClr val="1B4367"/>
    <a:srgbClr val="1F4E79"/>
    <a:srgbClr val="7C9CD6"/>
    <a:srgbClr val="EDEFF3"/>
    <a:srgbClr val="EAF4E4"/>
    <a:srgbClr val="6DA945"/>
    <a:srgbClr val="6B6B6B"/>
    <a:srgbClr val="4B732F"/>
    <a:srgbClr val="3A59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071" autoAdjust="0"/>
    <p:restoredTop sz="94660"/>
  </p:normalViewPr>
  <p:slideViewPr>
    <p:cSldViewPr snapToGrid="0">
      <p:cViewPr>
        <p:scale>
          <a:sx n="100" d="100"/>
          <a:sy n="100" d="100"/>
        </p:scale>
        <p:origin x="2442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003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4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16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66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55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2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23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97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63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94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3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D5989-14C6-404C-8A65-40B5B34DAE63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696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napinfo.ru/services/ostatochnaya-stoimost-na-avtomobili-i-spetsialnuyu-tehniku/ostatochnaya-stoimost-avtomobilej/" TargetMode="External"/><Relationship Id="rId2" Type="http://schemas.openxmlformats.org/officeDocument/2006/relationships/hyperlink" Target="https://napinfo.ru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8C4DFF0-ECE3-4740-BCD5-22EC7D105B50}"/>
              </a:ext>
            </a:extLst>
          </p:cNvPr>
          <p:cNvSpPr/>
          <p:nvPr/>
        </p:nvSpPr>
        <p:spPr>
          <a:xfrm>
            <a:off x="4428036" y="6507094"/>
            <a:ext cx="4377563" cy="2308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 defTabSz="914400">
              <a:defRPr/>
            </a:pPr>
            <a:r>
              <a:rPr lang="ru-RU" altLang="ko-KR" sz="900" i="1" dirty="0">
                <a:solidFill>
                  <a:prstClr val="black"/>
                </a:solidFill>
                <a:latin typeface="Arial" panose="020B0604020202020204" pitchFamily="34" charset="0"/>
                <a:ea typeface="맑은 고딕" panose="020B0503020000020004" pitchFamily="34" charset="-127"/>
                <a:cs typeface="Arial" panose="020B0604020202020204" pitchFamily="34" charset="0"/>
              </a:rPr>
              <a:t>Источник: НАПИ (</a:t>
            </a:r>
            <a:r>
              <a:rPr lang="ru-RU" sz="900" i="1" dirty="0">
                <a:latin typeface="Arial" panose="020B0604020202020204" pitchFamily="34" charset="0"/>
                <a:cs typeface="Arial" panose="020B0604020202020204" pitchFamily="34" charset="0"/>
              </a:rPr>
              <a:t>Национальное Агентство Промышленной Информации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900" dirty="0">
              <a:solidFill>
                <a:prstClr val="black"/>
              </a:solidFill>
              <a:latin typeface="Arial" panose="020B0604020202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38102" y="629916"/>
            <a:ext cx="757650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t">
              <a:spcBef>
                <a:spcPts val="600"/>
              </a:spcBef>
              <a:spcAft>
                <a:spcPts val="600"/>
              </a:spcAft>
            </a:pPr>
            <a:r>
              <a:rPr lang="ru-RU" sz="1200" dirty="0">
                <a:latin typeface="+mj-lt"/>
                <a:cs typeface="Arial" panose="020B0604020202020204" pitchFamily="34" charset="0"/>
              </a:rPr>
              <a:t>Маркетинговое агентство </a:t>
            </a:r>
            <a:r>
              <a:rPr lang="ru-RU" sz="1200" dirty="0">
                <a:latin typeface="+mj-lt"/>
                <a:cs typeface="Arial" panose="020B0604020202020204" pitchFamily="34" charset="0"/>
                <a:hlinkClick r:id="rId2"/>
              </a:rPr>
              <a:t>НАПИ</a:t>
            </a:r>
            <a:r>
              <a:rPr lang="ru-RU" sz="1200" dirty="0">
                <a:latin typeface="+mj-lt"/>
                <a:cs typeface="Arial" panose="020B0604020202020204" pitchFamily="34" charset="0"/>
              </a:rPr>
              <a:t> обновило отчет «</a:t>
            </a:r>
            <a:r>
              <a:rPr lang="ru-RU" sz="1200" dirty="0">
                <a:latin typeface="+mj-lt"/>
                <a:hlinkClick r:id="rId3"/>
              </a:rPr>
              <a:t>Остаточная стоимость легковых автомобилей</a:t>
            </a:r>
            <a:r>
              <a:rPr lang="ru-RU" sz="1200" dirty="0">
                <a:latin typeface="+mj-lt"/>
                <a:cs typeface="Arial" panose="020B0604020202020204" pitchFamily="34" charset="0"/>
              </a:rPr>
              <a:t>»</a:t>
            </a:r>
            <a:r>
              <a:rPr lang="ru-RU" sz="1200" dirty="0">
                <a:latin typeface="+mj-lt"/>
              </a:rPr>
              <a:t> по итогам </a:t>
            </a:r>
            <a:r>
              <a:rPr lang="en-US" sz="1200" dirty="0">
                <a:latin typeface="+mj-lt"/>
              </a:rPr>
              <a:t>III</a:t>
            </a:r>
            <a:r>
              <a:rPr lang="ru-RU" sz="1200" dirty="0">
                <a:latin typeface="+mj-lt"/>
              </a:rPr>
              <a:t> квартала 2026 года. На графике представлены средние цены на новые автомобили </a:t>
            </a:r>
            <a:r>
              <a:rPr lang="en-US" sz="1200" dirty="0">
                <a:latin typeface="+mj-lt"/>
              </a:rPr>
              <a:t>KIA RIO</a:t>
            </a:r>
            <a:r>
              <a:rPr lang="ru-RU" sz="1200" dirty="0">
                <a:latin typeface="+mj-lt"/>
              </a:rPr>
              <a:t> 2019-2021 годов выпуска и </a:t>
            </a:r>
            <a:r>
              <a:rPr lang="en-US" sz="1200" dirty="0">
                <a:latin typeface="+mj-lt"/>
              </a:rPr>
              <a:t>BELGEE X50</a:t>
            </a:r>
            <a:r>
              <a:rPr lang="ru-RU" sz="1200" dirty="0">
                <a:latin typeface="+mj-lt"/>
              </a:rPr>
              <a:t> 2023-2025 годов выпуска и остаточная стоимость подержанных автомобилей в </a:t>
            </a:r>
            <a:r>
              <a:rPr lang="en-US" sz="1200" dirty="0">
                <a:latin typeface="+mj-lt"/>
              </a:rPr>
              <a:t>III</a:t>
            </a:r>
            <a:r>
              <a:rPr lang="ru-RU" sz="1200" dirty="0">
                <a:latin typeface="+mj-lt"/>
              </a:rPr>
              <a:t> квартале текущего года.</a:t>
            </a:r>
            <a:r>
              <a:rPr lang="ru-RU" sz="1200" dirty="0">
                <a:latin typeface="+mj-lt"/>
                <a:cs typeface="Arial" panose="020B0604020202020204" pitchFamily="34" charset="0"/>
              </a:rPr>
              <a:t>  </a:t>
            </a:r>
          </a:p>
          <a:p>
            <a:pPr algn="just" fontAlgn="t">
              <a:spcBef>
                <a:spcPts val="600"/>
              </a:spcBef>
              <a:spcAft>
                <a:spcPts val="600"/>
              </a:spcAft>
            </a:pPr>
            <a:r>
              <a:rPr lang="ru-RU" sz="1200" dirty="0">
                <a:latin typeface="+mj-lt"/>
                <a:cs typeface="Arial" panose="020B0604020202020204" pitchFamily="34" charset="0"/>
              </a:rPr>
              <a:t>Автомобили </a:t>
            </a:r>
            <a:r>
              <a:rPr lang="en-US" sz="1200" dirty="0">
                <a:latin typeface="+mj-lt"/>
              </a:rPr>
              <a:t>KIA RIO</a:t>
            </a:r>
            <a:r>
              <a:rPr lang="ru-RU" sz="1200" dirty="0">
                <a:latin typeface="+mj-lt"/>
              </a:rPr>
              <a:t> 2016 </a:t>
            </a:r>
            <a:r>
              <a:rPr lang="ru-RU" sz="1200" dirty="0" err="1">
                <a:latin typeface="+mj-lt"/>
              </a:rPr>
              <a:t>г.в</a:t>
            </a:r>
            <a:r>
              <a:rPr lang="ru-RU" sz="1200" dirty="0">
                <a:latin typeface="+mj-lt"/>
              </a:rPr>
              <a:t>. сохранили 127,3% стоимости по отношению к их первоначальной средней цене. Остаточная стоимость автомобилей 2017 </a:t>
            </a:r>
            <a:r>
              <a:rPr lang="ru-RU" sz="1200" dirty="0" err="1">
                <a:latin typeface="+mj-lt"/>
              </a:rPr>
              <a:t>г.в</a:t>
            </a:r>
            <a:r>
              <a:rPr lang="ru-RU" sz="1200" dirty="0">
                <a:latin typeface="+mj-lt"/>
              </a:rPr>
              <a:t>. составила 139,5%. Автомобили 2018 </a:t>
            </a:r>
            <a:r>
              <a:rPr lang="ru-RU" sz="1200" dirty="0" err="1">
                <a:latin typeface="+mj-lt"/>
              </a:rPr>
              <a:t>г.в</a:t>
            </a:r>
            <a:r>
              <a:rPr lang="ru-RU" sz="1200" dirty="0">
                <a:latin typeface="+mj-lt"/>
              </a:rPr>
              <a:t>. и 2019 </a:t>
            </a:r>
            <a:r>
              <a:rPr lang="ru-RU" sz="1200" dirty="0" err="1">
                <a:latin typeface="+mj-lt"/>
              </a:rPr>
              <a:t>г.в</a:t>
            </a:r>
            <a:r>
              <a:rPr lang="ru-RU" sz="1200" dirty="0">
                <a:latin typeface="+mj-lt"/>
              </a:rPr>
              <a:t>. сохранили более 147% своей стоимости. Остаточная стоимость</a:t>
            </a:r>
            <a:r>
              <a:rPr lang="en-US" sz="1200" dirty="0">
                <a:latin typeface="+mj-lt"/>
              </a:rPr>
              <a:t> KIA RIO</a:t>
            </a:r>
            <a:r>
              <a:rPr lang="ru-RU" sz="1200" dirty="0">
                <a:latin typeface="+mj-lt"/>
              </a:rPr>
              <a:t> 2020 </a:t>
            </a:r>
            <a:r>
              <a:rPr lang="ru-RU" sz="1200" dirty="0" err="1">
                <a:latin typeface="+mj-lt"/>
              </a:rPr>
              <a:t>г.в</a:t>
            </a:r>
            <a:r>
              <a:rPr lang="ru-RU" sz="1200" dirty="0">
                <a:latin typeface="+mj-lt"/>
              </a:rPr>
              <a:t>. составила 151,5%, а 2021 </a:t>
            </a:r>
            <a:r>
              <a:rPr lang="ru-RU" sz="1200" dirty="0" err="1">
                <a:latin typeface="+mj-lt"/>
              </a:rPr>
              <a:t>г.в</a:t>
            </a:r>
            <a:r>
              <a:rPr lang="ru-RU" sz="1200" dirty="0">
                <a:latin typeface="+mj-lt"/>
              </a:rPr>
              <a:t>. – 128,2%. </a:t>
            </a:r>
          </a:p>
          <a:p>
            <a:pPr algn="just" fontAlgn="t">
              <a:spcBef>
                <a:spcPts val="600"/>
              </a:spcBef>
              <a:spcAft>
                <a:spcPts val="600"/>
              </a:spcAft>
            </a:pPr>
            <a:r>
              <a:rPr lang="ru-RU" sz="1200" dirty="0">
                <a:latin typeface="+mj-lt"/>
              </a:rPr>
              <a:t>Автомобили </a:t>
            </a:r>
            <a:r>
              <a:rPr lang="en-US" sz="1200" dirty="0">
                <a:latin typeface="+mj-lt"/>
              </a:rPr>
              <a:t>BELGEE X50</a:t>
            </a:r>
            <a:r>
              <a:rPr lang="ru-RU" sz="1200" dirty="0">
                <a:latin typeface="+mj-lt"/>
              </a:rPr>
              <a:t> 2023 </a:t>
            </a:r>
            <a:r>
              <a:rPr lang="ru-RU" sz="1200" dirty="0" err="1">
                <a:latin typeface="+mj-lt"/>
              </a:rPr>
              <a:t>г.в</a:t>
            </a:r>
            <a:r>
              <a:rPr lang="ru-RU" sz="1200" dirty="0">
                <a:latin typeface="+mj-lt"/>
              </a:rPr>
              <a:t>. сохранили 61,0% своей стоимости. Остаточная стоимость автомобилей 2024 </a:t>
            </a:r>
            <a:r>
              <a:rPr lang="ru-RU" sz="1200" dirty="0" err="1">
                <a:latin typeface="+mj-lt"/>
              </a:rPr>
              <a:t>г.в</a:t>
            </a:r>
            <a:r>
              <a:rPr lang="ru-RU" sz="1200" dirty="0">
                <a:latin typeface="+mj-lt"/>
              </a:rPr>
              <a:t>. составила 76,6%, а 2025 </a:t>
            </a:r>
            <a:r>
              <a:rPr lang="ru-RU" sz="1200" dirty="0" err="1">
                <a:latin typeface="+mj-lt"/>
              </a:rPr>
              <a:t>г.в</a:t>
            </a:r>
            <a:r>
              <a:rPr lang="ru-RU" sz="1200" dirty="0">
                <a:latin typeface="+mj-lt"/>
              </a:rPr>
              <a:t>. – 74,2%.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55914" y="291362"/>
            <a:ext cx="79586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Остаточная стоимость автомобилей </a:t>
            </a:r>
            <a:r>
              <a:rPr lang="en-US" sz="1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KIA RIO </a:t>
            </a:r>
            <a:r>
              <a:rPr lang="ru-RU" sz="1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и </a:t>
            </a:r>
            <a:r>
              <a:rPr lang="en-US" sz="1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BELGEE X50 </a:t>
            </a:r>
            <a:r>
              <a:rPr lang="ru-RU" sz="1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619500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FB847FE-0E14-48D1-926F-F1D08025C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725" y="833437"/>
            <a:ext cx="7239000" cy="593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2785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2621</TotalTime>
  <Words>170</Words>
  <Application>Microsoft Office PowerPoint</Application>
  <PresentationFormat>Экран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Болушева Ольга Александровна</dc:creator>
  <cp:lastModifiedBy>Болушева Ольга Александровна</cp:lastModifiedBy>
  <cp:revision>327</cp:revision>
  <cp:lastPrinted>2026-05-13T08:44:18Z</cp:lastPrinted>
  <dcterms:created xsi:type="dcterms:W3CDTF">2022-08-09T13:01:09Z</dcterms:created>
  <dcterms:modified xsi:type="dcterms:W3CDTF">2026-10-13T08:02:32Z</dcterms:modified>
</cp:coreProperties>
</file>