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9" r:id="rId2"/>
    <p:sldId id="268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лушева Ольга Александровна" initials="БОА" lastIdx="1" clrIdx="0">
    <p:extLst>
      <p:ext uri="{19B8F6BF-5375-455C-9EA6-DF929625EA0E}">
        <p15:presenceInfo xmlns:p15="http://schemas.microsoft.com/office/powerpoint/2012/main" userId="Болушева Ольга Александр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6627"/>
    <a:srgbClr val="F4B9A4"/>
    <a:srgbClr val="669900"/>
    <a:srgbClr val="7D7D7D"/>
    <a:srgbClr val="C9C9C9"/>
    <a:srgbClr val="FF0D0D"/>
    <a:srgbClr val="CC3300"/>
    <a:srgbClr val="EEEEEE"/>
    <a:srgbClr val="FF4747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7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D8339-4C8B-4BE1-A0E4-1EDD43411295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331D-7C21-4B88-8FF2-BA4427CE1D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49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70559-0E80-413A-B00B-B373D6B0840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465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70559-0E80-413A-B00B-B373D6B0840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35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leasingstat.ru/lizing-oborudovaniya-2/" TargetMode="External"/><Relationship Id="rId4" Type="http://schemas.openxmlformats.org/officeDocument/2006/relationships/hyperlink" Target="http://www.napinfo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147">
            <a:hlinkClick r:id="rId3"/>
            <a:extLst>
              <a:ext uri="{FF2B5EF4-FFF2-40B4-BE49-F238E27FC236}">
                <a16:creationId xmlns:a16="http://schemas.microsoft.com/office/drawing/2014/main" id="{367F19FD-A728-244F-A721-C32F573A2B6C}"/>
              </a:ext>
            </a:extLst>
          </p:cNvPr>
          <p:cNvSpPr txBox="1"/>
          <p:nvPr/>
        </p:nvSpPr>
        <p:spPr>
          <a:xfrm>
            <a:off x="4206240" y="6565124"/>
            <a:ext cx="440059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900" i="1" dirty="0">
                <a:latin typeface="+mj-lt"/>
                <a:cs typeface="Arial" panose="020B0604020202020204" pitchFamily="34" charset="0"/>
              </a:rPr>
              <a:t>Источник: НАПИ (Национальное Агентство Промышленной Информации)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6DB82CF0-03FF-4A77-8B47-007315A3F7B4}"/>
              </a:ext>
            </a:extLst>
          </p:cNvPr>
          <p:cNvSpPr/>
          <p:nvPr/>
        </p:nvSpPr>
        <p:spPr>
          <a:xfrm>
            <a:off x="1409991" y="635172"/>
            <a:ext cx="75476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+mj-lt"/>
              </a:rPr>
              <a:t>По данным маркетингового агентства </a:t>
            </a:r>
            <a:r>
              <a:rPr lang="ru-RU" sz="1200" dirty="0">
                <a:latin typeface="+mj-lt"/>
                <a:hlinkClick r:id="rId4"/>
              </a:rPr>
              <a:t>НАПИ</a:t>
            </a:r>
            <a:r>
              <a:rPr lang="ru-RU" sz="1200" dirty="0">
                <a:latin typeface="+mj-lt"/>
              </a:rPr>
              <a:t>, за январь-август 2026 года в финансовый лизинг было выдано 96,2 тыс. ед. оборудования, что на 24,9% больше, чем годом ранее. При этом достичь показателей 2024 года (138,9 тыс. ед.) не удалось, результат восьми месяцев текущего года ниже на 30,8%.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Наибольшую положительную динамику </a:t>
            </a:r>
            <a:r>
              <a:rPr lang="ru-RU" sz="1200" dirty="0">
                <a:latin typeface="+mj-lt"/>
                <a:hlinkClick r:id="rId5"/>
              </a:rPr>
              <a:t>выдачи в лизинг </a:t>
            </a:r>
            <a:r>
              <a:rPr lang="ru-RU" sz="1200" dirty="0">
                <a:latin typeface="+mj-lt"/>
              </a:rPr>
              <a:t> за год показали сегменты текстильного и швейного оборудования (+1744,3%), оборудования для пищевой промышленности, вкл. холодильное и оборудование для ресторанов (+285,9%) и насосного оборудования (+110,8%). Чуть меньше подрос лизинг медицинской техники и фармацевтического оборудования (+99,8%), сельскохозяйственного (+30,4%) и энергетического (+12,9%) </a:t>
            </a:r>
            <a:r>
              <a:rPr lang="ru-RU" sz="1200">
                <a:latin typeface="+mj-lt"/>
              </a:rPr>
              <a:t>оборудования.  </a:t>
            </a:r>
            <a:endParaRPr lang="ru-RU" sz="1200" dirty="0">
              <a:latin typeface="+mj-lt"/>
            </a:endParaRP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Отрицательную динамику продемонстрировали сегменты оборудование для нефте- и газодобычи и переработки (-34,1%), металлообрабатывающего (-22,7%), промышленного оборудования (-15,9%) и телекоммуникационного оборудования, оргтехники, компьютеров (-6,1%).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Показатели 2026 года обогнали результаты 2024 года в сегментах лизинга телекоммуникационного оборудования, оргтехники, компьютеров (+50,0%), оборудования для пищевой промышленности, вкл. холодильное и оборудование для ресторанов (+90,6%), сельскохозяйственного оборудования (+104,6%), а также медицинской техники и фармацевтического оборудования (+159,5%)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9991" y="296618"/>
            <a:ext cx="7547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Лизинг каких типов оборудования обогнал показатели 2024 г.</a:t>
            </a:r>
          </a:p>
        </p:txBody>
      </p:sp>
    </p:spTree>
    <p:extLst>
      <p:ext uri="{BB962C8B-B14F-4D97-AF65-F5344CB8AC3E}">
        <p14:creationId xmlns:p14="http://schemas.microsoft.com/office/powerpoint/2010/main" val="2250909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147">
            <a:hlinkClick r:id="rId3"/>
            <a:extLst>
              <a:ext uri="{FF2B5EF4-FFF2-40B4-BE49-F238E27FC236}">
                <a16:creationId xmlns:a16="http://schemas.microsoft.com/office/drawing/2014/main" id="{367F19FD-A728-244F-A721-C32F573A2B6C}"/>
              </a:ext>
            </a:extLst>
          </p:cNvPr>
          <p:cNvSpPr txBox="1"/>
          <p:nvPr/>
        </p:nvSpPr>
        <p:spPr>
          <a:xfrm>
            <a:off x="3406212" y="6617365"/>
            <a:ext cx="531495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900" i="1" dirty="0">
                <a:latin typeface="+mj-lt"/>
                <a:cs typeface="Arial" panose="020B0604020202020204" pitchFamily="34" charset="0"/>
              </a:rPr>
              <a:t>Источник: НАПИ (Национальное Агентство Промышленной Информации)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25930" y="633573"/>
            <a:ext cx="56921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200" b="1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Лизинг оборудования, тыс. шт. </a:t>
            </a:r>
          </a:p>
        </p:txBody>
      </p:sp>
      <p:pic>
        <p:nvPicPr>
          <p:cNvPr id="1026" name="Picture 2" descr="https://napinfo.ru/wp-content/uploads/2026/10/7-okt-ris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64404"/>
            <a:ext cx="5256000" cy="575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3184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2888</TotalTime>
  <Words>235</Words>
  <Application>Microsoft Office PowerPoint</Application>
  <PresentationFormat>Экран (4:3)</PresentationFormat>
  <Paragraphs>13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358</cp:revision>
  <cp:lastPrinted>2025-07-03T06:37:59Z</cp:lastPrinted>
  <dcterms:created xsi:type="dcterms:W3CDTF">2022-08-09T13:01:09Z</dcterms:created>
  <dcterms:modified xsi:type="dcterms:W3CDTF">2026-10-16T10:37:37Z</dcterms:modified>
</cp:coreProperties>
</file>