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</p:sldIdLst>
  <p:sldSz cx="9144000" cy="6858000" type="screen4x3"/>
  <p:notesSz cx="6797675" cy="9925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9D00BC"/>
    <a:srgbClr val="EC8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859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12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003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4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16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66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55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2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23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97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163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94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32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D5989-14C6-404C-8A65-40B5B34DAE63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696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napinfo.ru/services/rynok-korporativnyh-avtomobilej/rynok-korporativnyh-avtomobilej-2/" TargetMode="External"/><Relationship Id="rId2" Type="http://schemas.openxmlformats.org/officeDocument/2006/relationships/hyperlink" Target="https://napinfo.ru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67929DD-4D32-4F5B-BAAD-99677942E4B7}"/>
              </a:ext>
            </a:extLst>
          </p:cNvPr>
          <p:cNvSpPr txBox="1"/>
          <p:nvPr/>
        </p:nvSpPr>
        <p:spPr>
          <a:xfrm>
            <a:off x="1425748" y="650758"/>
            <a:ext cx="7589521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latin typeface="+mj-lt"/>
              </a:rPr>
              <a:t>По данным маркетингового агентства </a:t>
            </a:r>
            <a:r>
              <a:rPr lang="ru-RU" sz="1100" dirty="0">
                <a:latin typeface="+mj-lt"/>
                <a:hlinkClick r:id="rId2"/>
              </a:rPr>
              <a:t>НАПИ</a:t>
            </a:r>
            <a:r>
              <a:rPr lang="ru-RU" sz="1100" dirty="0">
                <a:latin typeface="+mj-lt"/>
              </a:rPr>
              <a:t>, за январь-сентябрь 2026 года корпоративным клиентам было продано 122,0 тыс. ед. новых легковых автомобилей, что на 12,1% меньше, чем годом ранее. </a:t>
            </a:r>
          </a:p>
          <a:p>
            <a:pPr algn="just"/>
            <a:endParaRPr lang="ru-RU" sz="1100" dirty="0">
              <a:latin typeface="+mj-lt"/>
            </a:endParaRPr>
          </a:p>
          <a:p>
            <a:pPr algn="just" fontAlgn="b"/>
            <a:r>
              <a:rPr lang="ru-RU" sz="1100" dirty="0">
                <a:latin typeface="+mj-lt"/>
              </a:rPr>
              <a:t>Первое место топа по </a:t>
            </a:r>
            <a:r>
              <a:rPr lang="ru-RU" sz="1100" dirty="0">
                <a:latin typeface="+mj-lt"/>
                <a:hlinkClick r:id="rId3"/>
              </a:rPr>
              <a:t>корпоративным продажам </a:t>
            </a:r>
            <a:r>
              <a:rPr lang="ru-RU" sz="1100" dirty="0">
                <a:latin typeface="+mj-lt"/>
              </a:rPr>
              <a:t>занимает </a:t>
            </a:r>
            <a:r>
              <a:rPr lang="en-US" sz="1100" dirty="0">
                <a:latin typeface="+mj-lt"/>
              </a:rPr>
              <a:t>LADA </a:t>
            </a:r>
            <a:r>
              <a:rPr lang="ru-RU" sz="1100" dirty="0">
                <a:latin typeface="+mj-lt"/>
              </a:rPr>
              <a:t>с долей 29,0%. Более чем по 10% приходится на марки</a:t>
            </a:r>
            <a:r>
              <a:rPr lang="en-US" sz="1100" dirty="0">
                <a:latin typeface="+mj-lt"/>
              </a:rPr>
              <a:t> HAVAL</a:t>
            </a:r>
            <a:r>
              <a:rPr lang="ru-RU" sz="1100" dirty="0">
                <a:latin typeface="+mj-lt"/>
              </a:rPr>
              <a:t> и </a:t>
            </a:r>
            <a:r>
              <a:rPr lang="en-US" sz="1100" dirty="0">
                <a:latin typeface="+mj-lt"/>
              </a:rPr>
              <a:t>TENET</a:t>
            </a:r>
            <a:r>
              <a:rPr lang="ru-RU" sz="1100" dirty="0">
                <a:latin typeface="+mj-lt"/>
              </a:rPr>
              <a:t>.</a:t>
            </a:r>
            <a:r>
              <a:rPr lang="ru-RU" sz="1100" dirty="0">
                <a:solidFill>
                  <a:srgbClr val="000000"/>
                </a:solidFill>
                <a:latin typeface="+mj-lt"/>
              </a:rPr>
              <a:t> Рост продаж за год показали автомобили </a:t>
            </a:r>
            <a:r>
              <a:rPr lang="en-US" sz="1100" dirty="0">
                <a:latin typeface="+mj-lt"/>
              </a:rPr>
              <a:t>TENET</a:t>
            </a:r>
            <a:r>
              <a:rPr lang="ru-RU" sz="1100" dirty="0">
                <a:latin typeface="+mj-lt"/>
              </a:rPr>
              <a:t>, </a:t>
            </a:r>
            <a:r>
              <a:rPr lang="en-US" sz="1100" dirty="0">
                <a:latin typeface="+mj-lt"/>
              </a:rPr>
              <a:t>VOYAH</a:t>
            </a:r>
            <a:r>
              <a:rPr lang="ru-RU" sz="1100" dirty="0">
                <a:latin typeface="+mj-lt"/>
              </a:rPr>
              <a:t>, </a:t>
            </a:r>
            <a:r>
              <a:rPr lang="en-US" sz="1100" dirty="0">
                <a:latin typeface="+mj-lt"/>
              </a:rPr>
              <a:t>GAC</a:t>
            </a:r>
            <a:r>
              <a:rPr lang="ru-RU" sz="1100" dirty="0">
                <a:latin typeface="+mj-lt"/>
              </a:rPr>
              <a:t> и </a:t>
            </a:r>
            <a:r>
              <a:rPr lang="en-US" sz="1100" dirty="0">
                <a:latin typeface="+mj-lt"/>
              </a:rPr>
              <a:t>JETOUR</a:t>
            </a:r>
            <a:r>
              <a:rPr lang="ru-RU" sz="1100" dirty="0">
                <a:latin typeface="+mj-lt"/>
              </a:rPr>
              <a:t>. Сильнее всего среди ТОП-10 сократились продажи </a:t>
            </a:r>
            <a:r>
              <a:rPr lang="en-US" sz="1100" dirty="0">
                <a:latin typeface="+mj-lt"/>
              </a:rPr>
              <a:t>GEELY</a:t>
            </a:r>
            <a:r>
              <a:rPr lang="ru-RU" sz="1100" dirty="0">
                <a:latin typeface="+mj-lt"/>
              </a:rPr>
              <a:t> и </a:t>
            </a:r>
            <a:r>
              <a:rPr lang="en-US" sz="1100" dirty="0">
                <a:latin typeface="+mj-lt"/>
              </a:rPr>
              <a:t>CHANGAN</a:t>
            </a:r>
            <a:r>
              <a:rPr lang="ru-RU" sz="1100" dirty="0">
                <a:latin typeface="+mj-lt"/>
              </a:rPr>
              <a:t>. </a:t>
            </a:r>
            <a:r>
              <a:rPr lang="ru-RU" sz="1100" dirty="0">
                <a:solidFill>
                  <a:srgbClr val="000000"/>
                </a:solidFill>
                <a:latin typeface="+mj-lt"/>
              </a:rPr>
              <a:t>Доля десятки лидеров составила 72,8% продаж.</a:t>
            </a:r>
            <a:endParaRPr lang="ru-RU" sz="1100" dirty="0">
              <a:latin typeface="+mj-lt"/>
            </a:endParaRPr>
          </a:p>
          <a:p>
            <a:pPr algn="just"/>
            <a:endParaRPr lang="ru-RU" sz="1100" dirty="0">
              <a:latin typeface="+mj-lt"/>
            </a:endParaRPr>
          </a:p>
          <a:p>
            <a:pPr algn="just"/>
            <a:r>
              <a:rPr lang="ru-RU" sz="1100" dirty="0">
                <a:latin typeface="+mj-lt"/>
              </a:rPr>
              <a:t>В модельном рейтинге пять из десяти мест заняли модели автомобиля </a:t>
            </a:r>
            <a:r>
              <a:rPr lang="en-US" sz="1100" dirty="0">
                <a:latin typeface="+mj-lt"/>
              </a:rPr>
              <a:t>LADA</a:t>
            </a:r>
            <a:r>
              <a:rPr lang="ru-RU" sz="1100" dirty="0">
                <a:latin typeface="+mj-lt"/>
              </a:rPr>
              <a:t>. Также в рейтинг вошли две модели </a:t>
            </a:r>
            <a:r>
              <a:rPr lang="en-US" sz="1100" dirty="0">
                <a:latin typeface="+mj-lt"/>
              </a:rPr>
              <a:t>TENET</a:t>
            </a:r>
            <a:r>
              <a:rPr lang="ru-RU" sz="1100" dirty="0">
                <a:latin typeface="+mj-lt"/>
              </a:rPr>
              <a:t> – </a:t>
            </a:r>
            <a:r>
              <a:rPr lang="en-US" sz="1100" dirty="0">
                <a:latin typeface="+mj-lt"/>
              </a:rPr>
              <a:t>T7</a:t>
            </a:r>
            <a:r>
              <a:rPr lang="ru-RU" sz="1100" dirty="0">
                <a:latin typeface="+mj-lt"/>
              </a:rPr>
              <a:t> и </a:t>
            </a:r>
            <a:r>
              <a:rPr lang="en-US" sz="1100" dirty="0">
                <a:latin typeface="+mj-lt"/>
              </a:rPr>
              <a:t>T4</a:t>
            </a:r>
            <a:r>
              <a:rPr lang="ru-RU" sz="1100" dirty="0">
                <a:latin typeface="+mj-lt"/>
              </a:rPr>
              <a:t>,</a:t>
            </a:r>
            <a:r>
              <a:rPr lang="en-US" sz="1100" dirty="0">
                <a:latin typeface="+mj-lt"/>
              </a:rPr>
              <a:t> </a:t>
            </a:r>
            <a:r>
              <a:rPr lang="ru-RU" sz="1100" dirty="0">
                <a:latin typeface="+mj-lt"/>
              </a:rPr>
              <a:t>две модели </a:t>
            </a:r>
            <a:r>
              <a:rPr lang="en-US" sz="1100" dirty="0">
                <a:latin typeface="+mj-lt"/>
              </a:rPr>
              <a:t>BELGEE</a:t>
            </a:r>
            <a:r>
              <a:rPr lang="ru-RU" sz="1100" dirty="0">
                <a:latin typeface="+mj-lt"/>
              </a:rPr>
              <a:t> – </a:t>
            </a:r>
            <a:r>
              <a:rPr lang="en-US" sz="1100" dirty="0">
                <a:latin typeface="+mj-lt"/>
              </a:rPr>
              <a:t>S50</a:t>
            </a:r>
            <a:r>
              <a:rPr lang="ru-RU" sz="1100" dirty="0">
                <a:latin typeface="+mj-lt"/>
              </a:rPr>
              <a:t> и </a:t>
            </a:r>
            <a:r>
              <a:rPr lang="en-US" sz="1100" dirty="0">
                <a:latin typeface="+mj-lt"/>
              </a:rPr>
              <a:t>X50</a:t>
            </a:r>
            <a:r>
              <a:rPr lang="ru-RU" sz="1100" dirty="0">
                <a:latin typeface="+mj-lt"/>
              </a:rPr>
              <a:t> и </a:t>
            </a:r>
            <a:r>
              <a:rPr lang="en-US" sz="1100" dirty="0">
                <a:latin typeface="+mj-lt"/>
              </a:rPr>
              <a:t>HAVAL JOLION</a:t>
            </a:r>
            <a:r>
              <a:rPr lang="ru-RU" sz="1100" dirty="0">
                <a:solidFill>
                  <a:srgbClr val="000000"/>
                </a:solidFill>
                <a:latin typeface="+mj-lt"/>
              </a:rPr>
              <a:t>.</a:t>
            </a:r>
            <a:r>
              <a:rPr lang="ru-RU" sz="1100" dirty="0">
                <a:latin typeface="+mj-lt"/>
              </a:rPr>
              <a:t> За год сократились продажи всех вошедших в ТОП-10 моделей </a:t>
            </a:r>
            <a:r>
              <a:rPr lang="en-US" sz="1100" dirty="0">
                <a:latin typeface="+mj-lt"/>
              </a:rPr>
              <a:t>LADA</a:t>
            </a:r>
            <a:r>
              <a:rPr lang="ru-RU" sz="1100" dirty="0">
                <a:latin typeface="+mj-lt"/>
              </a:rPr>
              <a:t>, автомобилей </a:t>
            </a:r>
            <a:r>
              <a:rPr lang="en-US" sz="1100" dirty="0">
                <a:latin typeface="+mj-lt"/>
              </a:rPr>
              <a:t>HAVAL JOLION</a:t>
            </a:r>
            <a:r>
              <a:rPr lang="ru-RU" sz="1100" dirty="0">
                <a:solidFill>
                  <a:srgbClr val="000000"/>
                </a:solidFill>
                <a:latin typeface="+mj-lt"/>
              </a:rPr>
              <a:t> и </a:t>
            </a:r>
            <a:r>
              <a:rPr lang="en-US" sz="1100" dirty="0">
                <a:latin typeface="+mj-lt"/>
              </a:rPr>
              <a:t>BELGEE X50</a:t>
            </a:r>
            <a:r>
              <a:rPr lang="ru-RU" sz="1100" dirty="0">
                <a:solidFill>
                  <a:srgbClr val="000000"/>
                </a:solidFill>
                <a:latin typeface="+mj-lt"/>
              </a:rPr>
              <a:t>. Выросли продажи моделей </a:t>
            </a:r>
            <a:r>
              <a:rPr lang="en-US" sz="1100" dirty="0">
                <a:latin typeface="+mj-lt"/>
              </a:rPr>
              <a:t>TENET</a:t>
            </a:r>
            <a:r>
              <a:rPr lang="ru-RU" sz="1100" dirty="0">
                <a:latin typeface="+mj-lt"/>
              </a:rPr>
              <a:t> и </a:t>
            </a:r>
            <a:r>
              <a:rPr lang="en-US" sz="1100" dirty="0">
                <a:latin typeface="+mj-lt"/>
              </a:rPr>
              <a:t>BELGEE S50</a:t>
            </a:r>
            <a:r>
              <a:rPr lang="ru-RU" sz="1100" dirty="0">
                <a:solidFill>
                  <a:srgbClr val="000000"/>
                </a:solidFill>
                <a:latin typeface="+mj-lt"/>
              </a:rPr>
              <a:t>. Доля ТОП-10 моделей составила 45,6% продаж.</a:t>
            </a:r>
            <a:endParaRPr lang="ru-RU" sz="1100" dirty="0"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321C66-80D2-4C0F-B7B5-4085284055AC}"/>
              </a:ext>
            </a:extLst>
          </p:cNvPr>
          <p:cNvSpPr txBox="1"/>
          <p:nvPr/>
        </p:nvSpPr>
        <p:spPr>
          <a:xfrm>
            <a:off x="1140178" y="340819"/>
            <a:ext cx="78750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>
                <a:solidFill>
                  <a:srgbClr val="FF0000"/>
                </a:solidFill>
                <a:latin typeface="+mj-lt"/>
              </a:rPr>
              <a:t>Корпоративные продажи каких легковых автомобилей выросли по итогам 3 квартала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6D31E71-D3BC-4C72-AB52-C82EE33FED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1035" y="2779965"/>
            <a:ext cx="7953375" cy="39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2843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614</TotalTime>
  <Words>168</Words>
  <Application>Microsoft Office PowerPoint</Application>
  <PresentationFormat>Экран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Болушева Ольга Александровна</dc:creator>
  <cp:lastModifiedBy>Болушева Ольга Александровна</cp:lastModifiedBy>
  <cp:revision>209</cp:revision>
  <cp:lastPrinted>2025-07-10T07:52:20Z</cp:lastPrinted>
  <dcterms:created xsi:type="dcterms:W3CDTF">2022-08-09T13:01:09Z</dcterms:created>
  <dcterms:modified xsi:type="dcterms:W3CDTF">2026-10-19T08:31:02Z</dcterms:modified>
</cp:coreProperties>
</file>