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183"/>
    <a:srgbClr val="8FAADC"/>
    <a:srgbClr val="AEAEAE"/>
    <a:srgbClr val="949494"/>
    <a:srgbClr val="EE3E3E"/>
    <a:srgbClr val="9AE6C4"/>
    <a:srgbClr val="FD91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5342" y="615078"/>
            <a:ext cx="7484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в парке спецтехники на грузовом шасси* на 01.01.2026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 насчитывается 560,9 тыс. ед. техники.</a:t>
            </a:r>
            <a:r>
              <a:rPr lang="ru-RU" sz="1200" dirty="0">
                <a:latin typeface="+mj-lt"/>
              </a:rPr>
              <a:t> Парк спецтехники составляет 15,2% от парк грузовых автомобилей*.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Больше всего в парке числится автоцистерн (159,2 тыс. ед.) и автокранов (123,5 тыс. ед.). На них приходится 28,4% и 22,0% парка соответственно.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Мусоровоз (41,6 тыс. ед.) и дорожная комбинированная техника (41,3 тыс. ед.) составляют по 7,4% парка.</a:t>
            </a:r>
          </a:p>
          <a:p>
            <a:pPr algn="just"/>
            <a:endParaRPr lang="ru-RU" sz="120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+mj-lt"/>
              </a:rPr>
              <a:t>Кроме того, в </a:t>
            </a:r>
            <a:r>
              <a:rPr lang="ru-RU" sz="1200" dirty="0">
                <a:solidFill>
                  <a:srgbClr val="000000"/>
                </a:solidFill>
                <a:latin typeface="+mj-lt"/>
                <a:hlinkClick r:id="rId3"/>
              </a:rPr>
              <a:t>парке спецтехники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насчитывается более чем по 30 тыс. ед. </a:t>
            </a:r>
            <a:r>
              <a:rPr lang="ru-RU" sz="1200" dirty="0" err="1">
                <a:solidFill>
                  <a:srgbClr val="000000"/>
                </a:solidFill>
                <a:latin typeface="+mj-lt"/>
              </a:rPr>
              <a:t>автобетоносмесителей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(6,6%) и </a:t>
            </a:r>
            <a:r>
              <a:rPr lang="ru-RU" sz="1200" dirty="0" err="1">
                <a:latin typeface="+mj-lt"/>
              </a:rPr>
              <a:t>автотопливозаправщиков</a:t>
            </a:r>
            <a:r>
              <a:rPr lang="ru-RU" sz="1200" dirty="0">
                <a:latin typeface="+mj-lt"/>
              </a:rPr>
              <a:t> (5,4%), более чем по 15 тыс. ед. – </a:t>
            </a:r>
            <a:r>
              <a:rPr lang="ru-RU" sz="1200" dirty="0" err="1">
                <a:latin typeface="+mj-lt"/>
              </a:rPr>
              <a:t>автоэвакуаторов</a:t>
            </a:r>
            <a:r>
              <a:rPr lang="ru-RU" sz="1200" dirty="0">
                <a:latin typeface="+mj-lt"/>
              </a:rPr>
              <a:t> (3,0%) и лесовозов (2,7%), более чем по 10 тыс. ед. – вакуумной техники (2,4%) и автоподъемников (2,1%).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algn="just"/>
            <a:endParaRPr lang="ru-RU" sz="120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+mj-lt"/>
              </a:rPr>
              <a:t>ТОП-10  типов техники составляет 87,4% от всего парка спецтехники.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45178" y="0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5342" y="276999"/>
            <a:ext cx="7484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Структура парка спецтехники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EA4BFC-4AD2-48FC-8BA0-D1C33A7BACBA}"/>
              </a:ext>
            </a:extLst>
          </p:cNvPr>
          <p:cNvSpPr txBox="1"/>
          <p:nvPr/>
        </p:nvSpPr>
        <p:spPr>
          <a:xfrm>
            <a:off x="157770" y="6396336"/>
            <a:ext cx="218361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*автомобили с полной массой свыше 6 т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3CF2B6C-894C-405E-AB2B-522C5F3A77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9007" y="2923402"/>
            <a:ext cx="6200775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157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</TotalTime>
  <Words>170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109</cp:revision>
  <dcterms:created xsi:type="dcterms:W3CDTF">2022-08-09T13:01:09Z</dcterms:created>
  <dcterms:modified xsi:type="dcterms:W3CDTF">2026-07-08T07:20:23Z</dcterms:modified>
</cp:coreProperties>
</file>