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8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9B37"/>
    <a:srgbClr val="FFAB57"/>
    <a:srgbClr val="FFD3A7"/>
    <a:srgbClr val="A5CB8B"/>
    <a:srgbClr val="659644"/>
    <a:srgbClr val="619141"/>
    <a:srgbClr val="8FBE6F"/>
    <a:srgbClr val="45D000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15.07.2026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535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177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marketing-rynka-avtozapchastej/monitoring-tsen-zapasnyh-chastej-strahovoj-korziny-dlya-aktualnogo-modelnogo-ryada-avtomobilej/" TargetMode="External"/><Relationship Id="rId4" Type="http://schemas.openxmlformats.org/officeDocument/2006/relationships/hyperlink" Target="https://napinfo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99213" y="319497"/>
            <a:ext cx="7600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Почти все запчасти для традиционных российских и китайских авто подорожали в июне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966208" y="6581767"/>
            <a:ext cx="403678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i="1" dirty="0"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99213" y="658051"/>
            <a:ext cx="76000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/>
              <a:t>Маркетинговое агентство </a:t>
            </a:r>
            <a:r>
              <a:rPr lang="ru-RU" sz="1200" dirty="0">
                <a:hlinkClick r:id="rId4"/>
              </a:rPr>
              <a:t>НАПИ</a:t>
            </a:r>
            <a:r>
              <a:rPr lang="ru-RU" sz="1200" dirty="0"/>
              <a:t> проанализировало </a:t>
            </a:r>
            <a:r>
              <a:rPr lang="ru-RU" sz="1200" dirty="0">
                <a:hlinkClick r:id="rId5"/>
              </a:rPr>
              <a:t>цены на оригинальные запчасти </a:t>
            </a:r>
            <a:r>
              <a:rPr lang="ru-RU" sz="1200" dirty="0"/>
              <a:t>по страховой корзине для традиционных российских* и китайских легковых автомобилей от агрегаторов. </a:t>
            </a:r>
          </a:p>
          <a:p>
            <a:pPr algn="just"/>
            <a:endParaRPr lang="ru-RU" sz="1200" dirty="0"/>
          </a:p>
          <a:p>
            <a:pPr algn="just"/>
            <a:r>
              <a:rPr lang="ru-RU" sz="1200" dirty="0"/>
              <a:t>За год, с июня 2025 по июнь 2026 года, средняя цена на запчасти для автомобилей традиционных российских брендов (</a:t>
            </a:r>
            <a:r>
              <a:rPr lang="en-US" sz="1200" dirty="0"/>
              <a:t>LADA </a:t>
            </a:r>
            <a:r>
              <a:rPr lang="ru-RU" sz="1200" dirty="0"/>
              <a:t>и </a:t>
            </a:r>
            <a:r>
              <a:rPr lang="en-US" sz="1200" dirty="0"/>
              <a:t>UAZ</a:t>
            </a:r>
            <a:r>
              <a:rPr lang="ru-RU" sz="1200" dirty="0"/>
              <a:t>) выросла на 11,3% до 19,7 тыс. рублей. Значительнее всего в процентах подорожали задний бампер (+6,5 тыс. рублей), задняя фара (+3,1 тыс. рублей), заднее крыло (+12,5 тыс. рублей).</a:t>
            </a:r>
          </a:p>
          <a:p>
            <a:pPr algn="just"/>
            <a:endParaRPr lang="ru-RU" sz="1200" dirty="0"/>
          </a:p>
          <a:p>
            <a:pPr algn="just"/>
            <a:r>
              <a:rPr lang="ru-RU" sz="1200" dirty="0"/>
              <a:t>Средняя цена на запчасти для легковушек китайских брендов выросла на 8,9% до 78,1 тыс. рублей. Наибольшее повышение средней цены в процентах за год зафиксировано на решетку радиатора (9,6 тыс. рублей), подушку безопасности (+17,3 тыс. рублей), диск колесный (+7,8 тыс. рублей).</a:t>
            </a:r>
          </a:p>
          <a:p>
            <a:pPr algn="just"/>
            <a:endParaRPr lang="ru-RU" sz="1200" dirty="0"/>
          </a:p>
          <a:p>
            <a:pPr algn="just"/>
            <a:r>
              <a:rPr lang="ru-RU" sz="1200" dirty="0"/>
              <a:t>Ситуацию на рынке запчастей прокомментировали представители MIMS </a:t>
            </a:r>
            <a:r>
              <a:rPr lang="ru-RU" sz="1200" dirty="0" err="1"/>
              <a:t>Automobility</a:t>
            </a:r>
            <a:r>
              <a:rPr lang="ru-RU" sz="1200" dirty="0"/>
              <a:t> </a:t>
            </a:r>
            <a:r>
              <a:rPr lang="ru-RU" sz="1200"/>
              <a:t>Санкт-Петербург 2026, которые отметили, </a:t>
            </a:r>
            <a:r>
              <a:rPr lang="ru-RU" sz="1200" dirty="0"/>
              <a:t>что рост цен на оригинальные запчасти увеличивает для участников рынка необходимость пересматривать закупочную стратегию. Особенно остро вопрос стоит в сегменте китайских автомобилей, где средняя стоимость страховой корзины уже почти в четыре раза выше, чем для традиционных российских марок. На фоне высокого объёма рынка автомобилей с пробегом и дальнейшего расширения парка китайских машин поставщикам, дистрибьюторам и сервисным предприятиям важно развивать альтернативные каналы поставок, расширять линейку качественных аналогов и заранее формировать устойчивый ассортимент. Поиск новых производителей и поставщиков становится не разовой задачей, а одним из ключевых условий сохранения доступной стоимости ремонта и конкурентоспособности бизнеса.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477" y="6437446"/>
            <a:ext cx="87075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1000" dirty="0"/>
              <a:t>*</a:t>
            </a:r>
            <a:r>
              <a:rPr lang="en-US" sz="1000" dirty="0"/>
              <a:t>LADA </a:t>
            </a:r>
            <a:r>
              <a:rPr lang="ru-RU" sz="1000" dirty="0"/>
              <a:t>и </a:t>
            </a:r>
            <a:r>
              <a:rPr lang="en-US" sz="1000" dirty="0"/>
              <a:t>UAZ</a:t>
            </a:r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62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477" y="6437446"/>
            <a:ext cx="87075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1000" dirty="0"/>
              <a:t>*</a:t>
            </a:r>
            <a:r>
              <a:rPr lang="en-US" sz="1000" dirty="0"/>
              <a:t>LADA </a:t>
            </a:r>
            <a:r>
              <a:rPr lang="ru-RU" sz="1000" dirty="0"/>
              <a:t>и </a:t>
            </a:r>
            <a:r>
              <a:rPr lang="en-US" sz="1000" dirty="0"/>
              <a:t>UAZ</a:t>
            </a:r>
            <a:endParaRPr lang="en-US" sz="1000" dirty="0">
              <a:solidFill>
                <a:srgbClr val="0000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AC6537F-823D-40C8-B438-4F39A51E0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348" y="584986"/>
            <a:ext cx="7162800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666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1198</TotalTime>
  <Words>284</Words>
  <Application>Microsoft Office PowerPoint</Application>
  <PresentationFormat>Экран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203</cp:revision>
  <cp:lastPrinted>2023-06-07T08:16:06Z</cp:lastPrinted>
  <dcterms:created xsi:type="dcterms:W3CDTF">2022-08-09T13:01:09Z</dcterms:created>
  <dcterms:modified xsi:type="dcterms:W3CDTF">2026-07-15T07:21:45Z</dcterms:modified>
</cp:coreProperties>
</file>