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2" r:id="rId3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9D00BC"/>
    <a:srgbClr val="EC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avtomobilnaya-statistika/avtomobilnaya-statistika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819997" y="261105"/>
            <a:ext cx="71601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cs typeface="Arial" panose="020B0604020202020204" pitchFamily="34" charset="0"/>
              </a:rPr>
              <a:t>На 7% выросли продажи новых автобусов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27939" y="682863"/>
            <a:ext cx="76283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,</a:t>
            </a:r>
            <a:r>
              <a:rPr lang="en-US" sz="1200" dirty="0">
                <a:latin typeface="+mj-lt"/>
              </a:rPr>
              <a:t> </a:t>
            </a:r>
            <a:r>
              <a:rPr lang="ru-RU" sz="1200" dirty="0">
                <a:latin typeface="+mj-lt"/>
              </a:rPr>
              <a:t>за январь-июнь 2026 года было реализовано 4,4 тыс. ед. новых и 6,9 тыс. ед. подержанных автобусов.</a:t>
            </a:r>
          </a:p>
          <a:p>
            <a:pPr algn="just"/>
            <a:endParaRPr lang="ru-RU" sz="1200" dirty="0">
              <a:latin typeface="+mj-lt"/>
            </a:endParaRPr>
          </a:p>
          <a:p>
            <a:pPr algn="just"/>
            <a:r>
              <a:rPr lang="ru-RU" sz="1200" dirty="0">
                <a:latin typeface="+mj-lt"/>
              </a:rPr>
              <a:t>За год </a:t>
            </a:r>
            <a:r>
              <a:rPr lang="ru-RU" sz="1200" dirty="0">
                <a:latin typeface="+mj-lt"/>
                <a:hlinkClick r:id="rId4"/>
              </a:rPr>
              <a:t>продажи новой техники </a:t>
            </a:r>
            <a:r>
              <a:rPr lang="ru-RU" sz="1200" dirty="0">
                <a:latin typeface="+mj-lt"/>
              </a:rPr>
              <a:t>выросли на 7,1%. Наибольшую положительную динамику показали </a:t>
            </a:r>
            <a:r>
              <a:rPr lang="en-US" sz="1200" dirty="0">
                <a:latin typeface="+mj-lt"/>
              </a:rPr>
              <a:t>MAZ 206</a:t>
            </a:r>
            <a:r>
              <a:rPr lang="ru-RU" sz="1200" dirty="0">
                <a:latin typeface="+mj-lt"/>
              </a:rPr>
              <a:t> (+</a:t>
            </a:r>
            <a:r>
              <a:rPr lang="en-US" sz="1200" dirty="0">
                <a:latin typeface="+mj-lt"/>
              </a:rPr>
              <a:t>618,8%</a:t>
            </a:r>
            <a:r>
              <a:rPr lang="ru-RU" sz="1200" dirty="0">
                <a:latin typeface="+mj-lt"/>
              </a:rPr>
              <a:t>), </a:t>
            </a:r>
            <a:r>
              <a:rPr lang="en-US" sz="1200" dirty="0">
                <a:latin typeface="+mj-lt"/>
              </a:rPr>
              <a:t>KAMAZ 5222</a:t>
            </a:r>
            <a:r>
              <a:rPr lang="ru-RU" sz="1200" dirty="0">
                <a:latin typeface="+mj-lt"/>
              </a:rPr>
              <a:t> (+325,0%) и </a:t>
            </a:r>
            <a:r>
              <a:rPr lang="en-US" sz="1200" dirty="0">
                <a:latin typeface="+mj-lt"/>
              </a:rPr>
              <a:t>NEFAZ 5299</a:t>
            </a:r>
            <a:r>
              <a:rPr lang="ru-RU" sz="1200" dirty="0">
                <a:latin typeface="+mj-lt"/>
              </a:rPr>
              <a:t> (+</a:t>
            </a:r>
            <a:r>
              <a:rPr lang="en-US" sz="1200" dirty="0">
                <a:latin typeface="+mj-lt"/>
              </a:rPr>
              <a:t>166,5%</a:t>
            </a:r>
            <a:r>
              <a:rPr lang="ru-RU" sz="1200" dirty="0">
                <a:latin typeface="+mj-lt"/>
              </a:rPr>
              <a:t>). Сократились продажи </a:t>
            </a:r>
            <a:r>
              <a:rPr lang="en-US" sz="1200" dirty="0">
                <a:latin typeface="+mj-lt"/>
              </a:rPr>
              <a:t>PAZ 3205</a:t>
            </a:r>
            <a:r>
              <a:rPr lang="ru-RU" sz="1200" dirty="0">
                <a:latin typeface="+mj-lt"/>
              </a:rPr>
              <a:t> (</a:t>
            </a:r>
            <a:r>
              <a:rPr lang="en-US" sz="1200" dirty="0">
                <a:latin typeface="+mj-lt"/>
              </a:rPr>
              <a:t>-43,2%</a:t>
            </a:r>
            <a:r>
              <a:rPr lang="ru-RU" sz="1200" dirty="0">
                <a:latin typeface="+mj-lt"/>
              </a:rPr>
              <a:t>), </a:t>
            </a:r>
            <a:r>
              <a:rPr lang="en-US" sz="1200" dirty="0">
                <a:latin typeface="+mj-lt"/>
              </a:rPr>
              <a:t>PAZ</a:t>
            </a:r>
            <a:r>
              <a:rPr lang="ru-RU" sz="1200" dirty="0">
                <a:latin typeface="+mj-lt"/>
              </a:rPr>
              <a:t> </a:t>
            </a:r>
            <a:r>
              <a:rPr lang="en-US" sz="1200" dirty="0">
                <a:latin typeface="+mj-lt"/>
              </a:rPr>
              <a:t>4234</a:t>
            </a:r>
            <a:r>
              <a:rPr lang="ru-RU" sz="1200" dirty="0">
                <a:latin typeface="+mj-lt"/>
              </a:rPr>
              <a:t> (</a:t>
            </a:r>
            <a:r>
              <a:rPr lang="en-US" sz="1200" dirty="0">
                <a:latin typeface="+mj-lt"/>
              </a:rPr>
              <a:t>-37,8%</a:t>
            </a:r>
            <a:r>
              <a:rPr lang="ru-RU" sz="1200" dirty="0">
                <a:latin typeface="+mj-lt"/>
              </a:rPr>
              <a:t>), </a:t>
            </a:r>
            <a:r>
              <a:rPr lang="en-US" sz="1200" dirty="0">
                <a:latin typeface="+mj-lt"/>
              </a:rPr>
              <a:t>PAZ VECTOR NEXT 8.8</a:t>
            </a:r>
            <a:r>
              <a:rPr lang="ru-RU" sz="1200" dirty="0">
                <a:latin typeface="+mj-lt"/>
              </a:rPr>
              <a:t> (</a:t>
            </a:r>
            <a:r>
              <a:rPr lang="en-US" sz="1200" dirty="0">
                <a:latin typeface="+mj-lt"/>
              </a:rPr>
              <a:t>-11,8%</a:t>
            </a:r>
            <a:r>
              <a:rPr lang="ru-RU" sz="1200" dirty="0">
                <a:latin typeface="+mj-lt"/>
              </a:rPr>
              <a:t>). При этом общие продажи ТОП-10 моделей выросли на 9,8%.</a:t>
            </a:r>
          </a:p>
          <a:p>
            <a:pPr algn="just"/>
            <a:endParaRPr lang="ru-RU" sz="1200" dirty="0">
              <a:latin typeface="+mj-lt"/>
            </a:endParaRPr>
          </a:p>
          <a:p>
            <a:pPr algn="just"/>
            <a:r>
              <a:rPr lang="ru-RU" sz="1200" dirty="0">
                <a:latin typeface="+mj-lt"/>
              </a:rPr>
              <a:t>Продажи подержанной техники за год сократились на 26,0%. Значительнее всего снизились продажи </a:t>
            </a:r>
            <a:r>
              <a:rPr lang="en-US" sz="1200" dirty="0">
                <a:latin typeface="+mj-lt"/>
              </a:rPr>
              <a:t>NEFAZ 5299</a:t>
            </a:r>
            <a:r>
              <a:rPr lang="ru-RU" sz="1200" dirty="0">
                <a:latin typeface="+mj-lt"/>
              </a:rPr>
              <a:t> (</a:t>
            </a:r>
            <a:r>
              <a:rPr lang="en-US" sz="1200" dirty="0">
                <a:latin typeface="+mj-lt"/>
              </a:rPr>
              <a:t>-65,3%</a:t>
            </a:r>
            <a:r>
              <a:rPr lang="ru-RU" sz="1200" dirty="0">
                <a:latin typeface="+mj-lt"/>
              </a:rPr>
              <a:t>), </a:t>
            </a:r>
            <a:r>
              <a:rPr lang="en-US" sz="1200" dirty="0">
                <a:latin typeface="+mj-lt"/>
              </a:rPr>
              <a:t>PAZ VECTOR NEXT 8.8</a:t>
            </a:r>
            <a:r>
              <a:rPr lang="ru-RU" sz="1200" dirty="0">
                <a:latin typeface="+mj-lt"/>
              </a:rPr>
              <a:t> (</a:t>
            </a:r>
            <a:r>
              <a:rPr lang="en-US" sz="1200" dirty="0">
                <a:latin typeface="+mj-lt"/>
              </a:rPr>
              <a:t>-60,8%</a:t>
            </a:r>
            <a:r>
              <a:rPr lang="ru-RU" sz="1200" dirty="0">
                <a:latin typeface="+mj-lt"/>
              </a:rPr>
              <a:t>), </a:t>
            </a:r>
            <a:r>
              <a:rPr lang="en-US" sz="1200" dirty="0">
                <a:latin typeface="+mj-lt"/>
              </a:rPr>
              <a:t>PAZ 3205</a:t>
            </a:r>
            <a:r>
              <a:rPr lang="ru-RU" sz="1200" dirty="0">
                <a:latin typeface="+mj-lt"/>
              </a:rPr>
              <a:t> (-43,0%). Рост продаж продемонстрировали только </a:t>
            </a:r>
            <a:r>
              <a:rPr lang="en-US" sz="1200" dirty="0">
                <a:latin typeface="+mj-lt"/>
              </a:rPr>
              <a:t>LIAZ CITYMAX 12</a:t>
            </a:r>
            <a:r>
              <a:rPr lang="ru-RU" sz="1200" dirty="0">
                <a:latin typeface="+mj-lt"/>
              </a:rPr>
              <a:t> (+49,0%) и </a:t>
            </a:r>
            <a:r>
              <a:rPr lang="en-US" sz="1200" dirty="0">
                <a:latin typeface="+mj-lt"/>
              </a:rPr>
              <a:t>KAVZ 4238</a:t>
            </a:r>
            <a:r>
              <a:rPr lang="ru-RU" sz="1200" dirty="0">
                <a:latin typeface="+mj-lt"/>
              </a:rPr>
              <a:t> (+31,1%). Продажи ТОП-10 моделей упали ниже рынка – на 27,2%.</a:t>
            </a:r>
          </a:p>
        </p:txBody>
      </p:sp>
    </p:spTree>
    <p:extLst>
      <p:ext uri="{BB962C8B-B14F-4D97-AF65-F5344CB8AC3E}">
        <p14:creationId xmlns:p14="http://schemas.microsoft.com/office/powerpoint/2010/main" val="4247056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BC25263-EDD4-4983-9EE2-2B2900ADF5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7479" y="571678"/>
            <a:ext cx="6981825" cy="621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1757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380</TotalTime>
  <Words>168</Words>
  <Application>Microsoft Office PowerPoint</Application>
  <PresentationFormat>Экран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124</cp:revision>
  <cp:lastPrinted>2026-07-14T07:25:25Z</cp:lastPrinted>
  <dcterms:created xsi:type="dcterms:W3CDTF">2022-08-09T13:01:09Z</dcterms:created>
  <dcterms:modified xsi:type="dcterms:W3CDTF">2026-07-14T08:17:26Z</dcterms:modified>
</cp:coreProperties>
</file>