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на Кустикова" initials="АК" lastIdx="1" clrIdx="0">
    <p:extLst>
      <p:ext uri="{19B8F6BF-5375-455C-9EA6-DF929625EA0E}">
        <p15:presenceInfo xmlns:p15="http://schemas.microsoft.com/office/powerpoint/2012/main" userId="S-1-5-21-383357151-2991069858-1596914116-51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9CD4"/>
    <a:srgbClr val="5D87CB"/>
    <a:srgbClr val="4E7CC6"/>
    <a:srgbClr val="7D9FD5"/>
    <a:srgbClr val="6E4924"/>
    <a:srgbClr val="C4884C"/>
    <a:srgbClr val="996633"/>
    <a:srgbClr val="FF8409"/>
    <a:srgbClr val="9E4F00"/>
    <a:srgbClr val="C86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731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1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tseny-na-avtomobili/tseny-na-novye-legkie-kommercheskie-avtomobili/" TargetMode="External"/><Relationship Id="rId2" Type="http://schemas.openxmlformats.org/officeDocument/2006/relationships/hyperlink" Target="http://www.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D2E5385-4CEF-41B5-82F0-7BBD4F354625}"/>
              </a:ext>
            </a:extLst>
          </p:cNvPr>
          <p:cNvSpPr txBox="1"/>
          <p:nvPr/>
        </p:nvSpPr>
        <p:spPr>
          <a:xfrm>
            <a:off x="1393723" y="273119"/>
            <a:ext cx="75506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Как менялась цена </a:t>
            </a:r>
            <a:r>
              <a:rPr lang="ru-RU" sz="1600" b="1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на новые </a:t>
            </a:r>
            <a:r>
              <a:rPr lang="en-US" sz="16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LCV </a:t>
            </a:r>
            <a:r>
              <a:rPr lang="ru-RU" sz="16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и пикапы в 2022-2026 годах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1B22F1C-FCCF-4DCE-8608-426F65824892}"/>
              </a:ext>
            </a:extLst>
          </p:cNvPr>
          <p:cNvSpPr txBox="1"/>
          <p:nvPr/>
        </p:nvSpPr>
        <p:spPr>
          <a:xfrm>
            <a:off x="74115" y="6303169"/>
            <a:ext cx="41581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900" i="1" dirty="0">
                <a:latin typeface="+mj-lt"/>
              </a:rPr>
              <a:t>_________________</a:t>
            </a:r>
            <a:br>
              <a:rPr lang="ru-RU" sz="900" i="1" dirty="0">
                <a:latin typeface="+mj-lt"/>
              </a:rPr>
            </a:br>
            <a:r>
              <a:rPr lang="ru-RU" sz="900" i="1" dirty="0">
                <a:latin typeface="+mj-lt"/>
              </a:rPr>
              <a:t>* автомобили с полной массой до 6 т. включительно без учета пикапов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74BF4A5-4E25-40E7-AE1B-F099B9F3018D}"/>
              </a:ext>
            </a:extLst>
          </p:cNvPr>
          <p:cNvSpPr txBox="1"/>
          <p:nvPr/>
        </p:nvSpPr>
        <p:spPr>
          <a:xfrm>
            <a:off x="1455270" y="659541"/>
            <a:ext cx="748909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Маркетинговое агентство </a:t>
            </a:r>
            <a:r>
              <a:rPr lang="ru-RU" sz="1100" dirty="0">
                <a:latin typeface="+mj-lt"/>
                <a:hlinkClick r:id="rId2"/>
              </a:rPr>
              <a:t>НАПИ</a:t>
            </a:r>
            <a:r>
              <a:rPr lang="ru-RU" sz="1100" dirty="0">
                <a:latin typeface="+mj-lt"/>
              </a:rPr>
              <a:t> проанализировало динамику средних цен на новые </a:t>
            </a:r>
            <a:r>
              <a:rPr lang="en-US" sz="1100" dirty="0">
                <a:latin typeface="+mj-lt"/>
              </a:rPr>
              <a:t>LCV</a:t>
            </a:r>
            <a:r>
              <a:rPr lang="ru-RU" sz="1100" dirty="0">
                <a:latin typeface="+mj-lt"/>
              </a:rPr>
              <a:t> без учета пикапов и новые пикапы.</a:t>
            </a:r>
          </a:p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Цены на новые </a:t>
            </a:r>
            <a:r>
              <a:rPr lang="en-US" sz="1100" dirty="0">
                <a:latin typeface="+mj-lt"/>
              </a:rPr>
              <a:t>LCV</a:t>
            </a:r>
            <a:r>
              <a:rPr lang="ru-RU" sz="1100" dirty="0">
                <a:latin typeface="+mj-lt"/>
              </a:rPr>
              <a:t>* росли в июне 2023 года и 2025 года – на 7,5% и на 5,4% соответственно. В июне 2024 года </a:t>
            </a:r>
            <a:r>
              <a:rPr lang="ru-RU" sz="1100" dirty="0">
                <a:latin typeface="+mj-lt"/>
                <a:hlinkClick r:id="rId3"/>
              </a:rPr>
              <a:t>цены на </a:t>
            </a:r>
            <a:r>
              <a:rPr lang="en-US" sz="1100" dirty="0">
                <a:latin typeface="+mj-lt"/>
                <a:hlinkClick r:id="rId3"/>
              </a:rPr>
              <a:t>LCV</a:t>
            </a:r>
            <a:r>
              <a:rPr lang="ru-RU" sz="1100" dirty="0">
                <a:latin typeface="+mj-lt"/>
                <a:hlinkClick r:id="rId3"/>
              </a:rPr>
              <a:t> </a:t>
            </a:r>
            <a:r>
              <a:rPr lang="ru-RU" sz="1100" dirty="0">
                <a:latin typeface="+mj-lt"/>
              </a:rPr>
              <a:t>сократились на 1,5%, на столько же они снизились и в июне 2026 года. Значительная часть ценовых предложений в сегменте </a:t>
            </a:r>
            <a:r>
              <a:rPr lang="en-US" sz="1100" dirty="0">
                <a:latin typeface="+mj-lt"/>
              </a:rPr>
              <a:t>LCV</a:t>
            </a:r>
            <a:r>
              <a:rPr lang="ru-RU" sz="1100" dirty="0">
                <a:latin typeface="+mj-lt"/>
              </a:rPr>
              <a:t> без учета пикапов приходится на российские марки (</a:t>
            </a:r>
            <a:r>
              <a:rPr lang="en-US" sz="1100" dirty="0">
                <a:latin typeface="+mj-lt"/>
              </a:rPr>
              <a:t>GAZ, LADA, UAZ</a:t>
            </a:r>
            <a:r>
              <a:rPr lang="ru-RU" sz="1100" dirty="0">
                <a:latin typeface="+mj-lt"/>
              </a:rPr>
              <a:t>.), что толкает среднюю цену вниз.</a:t>
            </a:r>
          </a:p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Новые пикапы значительно подешевели в июне 2023 года – на 18,7%. Еще на 7,9% цена снизилась в июне 2024 года. В июне 2025 года и 2026 года пикапы выросли в цене на 17,6% и 15,0% соответственно. В сегменте пикапов ценовых предложений на российскую технику не много, при этом достаточно предложений как китайских, так и японских, корейских и европейских брендов (</a:t>
            </a:r>
            <a:r>
              <a:rPr lang="en-US" sz="1100" dirty="0">
                <a:latin typeface="+mj-lt"/>
              </a:rPr>
              <a:t>MITSUBISHI</a:t>
            </a:r>
            <a:r>
              <a:rPr lang="ru-RU" sz="1100" dirty="0">
                <a:latin typeface="+mj-lt"/>
              </a:rPr>
              <a:t>, </a:t>
            </a:r>
            <a:r>
              <a:rPr lang="en-US" sz="1100" dirty="0">
                <a:latin typeface="+mj-lt"/>
              </a:rPr>
              <a:t>VOLKSWAGEN</a:t>
            </a:r>
            <a:r>
              <a:rPr lang="ru-RU" sz="1100" dirty="0">
                <a:latin typeface="+mj-lt"/>
              </a:rPr>
              <a:t>, </a:t>
            </a:r>
            <a:r>
              <a:rPr lang="en-US" sz="1100" dirty="0">
                <a:latin typeface="+mj-lt"/>
              </a:rPr>
              <a:t>TOYOTA</a:t>
            </a:r>
            <a:r>
              <a:rPr lang="ru-RU" sz="1100" dirty="0">
                <a:latin typeface="+mj-lt"/>
              </a:rPr>
              <a:t> и др.), что толкает среднюю цену вверх.</a:t>
            </a:r>
          </a:p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Стоимость новых </a:t>
            </a:r>
            <a:r>
              <a:rPr lang="en-US" sz="1100" dirty="0">
                <a:latin typeface="+mj-lt"/>
              </a:rPr>
              <a:t>LCV</a:t>
            </a:r>
            <a:r>
              <a:rPr lang="ru-RU" sz="1100" dirty="0">
                <a:latin typeface="+mj-lt"/>
              </a:rPr>
              <a:t> в прошлом месяце составила 3,59 млн рублей, что на 10,0% выше его цены в июне 2022 года. Средняя цена пикапов составила 5,36 млн рублей, что на 1,2% дороже, чем 4 года назад.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D3A905C-233C-4457-A87D-FF0C4F9674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5361" y="2994856"/>
            <a:ext cx="7239000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3134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1078</TotalTime>
  <Words>240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161</cp:revision>
  <cp:lastPrinted>2025-03-10T08:02:55Z</cp:lastPrinted>
  <dcterms:created xsi:type="dcterms:W3CDTF">2022-08-09T13:01:09Z</dcterms:created>
  <dcterms:modified xsi:type="dcterms:W3CDTF">2026-07-13T08:13:08Z</dcterms:modified>
</cp:coreProperties>
</file>