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88CD"/>
    <a:srgbClr val="3D6CC1"/>
    <a:srgbClr val="5982CB"/>
    <a:srgbClr val="7395D3"/>
    <a:srgbClr val="FF3737"/>
    <a:srgbClr val="FF3F3F"/>
    <a:srgbClr val="F4B183"/>
    <a:srgbClr val="8FAADC"/>
    <a:srgbClr val="AEAEAE"/>
    <a:srgbClr val="949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1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9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avtomobilnaya-statistika/prodazhi-novyh-i-poderzhannyh-elektromobilej-i-gibridov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862639" y="6556245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0762" y="658401"/>
            <a:ext cx="7498079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212121"/>
                </a:solidFill>
                <a:latin typeface="+mj-lt"/>
              </a:rPr>
              <a:t>Маркетинговое агентство </a:t>
            </a:r>
            <a:r>
              <a:rPr lang="ru-RU" sz="1200" dirty="0">
                <a:solidFill>
                  <a:srgbClr val="212121"/>
                </a:solidFill>
                <a:latin typeface="+mj-lt"/>
                <a:hlinkClick r:id="rId3"/>
              </a:rPr>
              <a:t>НАПИ</a:t>
            </a:r>
            <a:r>
              <a:rPr lang="en-US" sz="1200" dirty="0">
                <a:solidFill>
                  <a:srgbClr val="212121"/>
                </a:solidFill>
                <a:latin typeface="+mj-lt"/>
              </a:rPr>
              <a:t> </a:t>
            </a:r>
            <a:r>
              <a:rPr lang="ru-RU" sz="1200" dirty="0">
                <a:solidFill>
                  <a:srgbClr val="212121"/>
                </a:solidFill>
                <a:latin typeface="+mj-lt"/>
              </a:rPr>
              <a:t>проанализировало динамику средних цен на новые и подержанные электромобили российских и китайских брендов. </a:t>
            </a:r>
          </a:p>
          <a:p>
            <a:endParaRPr lang="ru-RU" sz="1200" dirty="0">
              <a:solidFill>
                <a:srgbClr val="212121"/>
              </a:solidFill>
              <a:latin typeface="+mj-lt"/>
            </a:endParaRPr>
          </a:p>
          <a:p>
            <a:r>
              <a:rPr lang="ru-RU" sz="1200" dirty="0">
                <a:solidFill>
                  <a:srgbClr val="212121"/>
                </a:solidFill>
                <a:latin typeface="+mj-lt"/>
              </a:rPr>
              <a:t>За год, с июня 2025 года по июнь 2026 года, цена на новые российские электромобили сократилась на 21,5% до 2,5 млн рублей. В то же время стоимость новых китайских автомобилей выросла на 5,5% до 7,2 млн рублей.</a:t>
            </a:r>
          </a:p>
          <a:p>
            <a:endParaRPr lang="ru-RU" sz="1200" dirty="0">
              <a:solidFill>
                <a:srgbClr val="212121"/>
              </a:solidFill>
              <a:latin typeface="+mj-lt"/>
            </a:endParaRPr>
          </a:p>
          <a:p>
            <a:r>
              <a:rPr lang="ru-RU" sz="1200" dirty="0">
                <a:solidFill>
                  <a:srgbClr val="212121"/>
                </a:solidFill>
                <a:latin typeface="+mj-lt"/>
                <a:hlinkClick r:id="rId4"/>
              </a:rPr>
              <a:t>Цены на подержанные российские и китайские электромобили </a:t>
            </a:r>
            <a:r>
              <a:rPr lang="ru-RU" sz="1200" dirty="0">
                <a:solidFill>
                  <a:srgbClr val="212121"/>
                </a:solidFill>
                <a:latin typeface="+mj-lt"/>
              </a:rPr>
              <a:t>сократились. Стоимость российских электромобилей на вторичном рынке снизилась на 15,9% до 1,7 млн рублей, а китайских автомобилей – на 16,8% до 4,4 млн рублей.</a:t>
            </a:r>
          </a:p>
          <a:p>
            <a:endParaRPr lang="ru-RU" sz="1200" dirty="0">
              <a:solidFill>
                <a:srgbClr val="212121"/>
              </a:solidFill>
              <a:latin typeface="+mj-lt"/>
            </a:endParaRPr>
          </a:p>
          <a:p>
            <a:r>
              <a:rPr lang="ru-RU" sz="1200" dirty="0">
                <a:solidFill>
                  <a:srgbClr val="212121"/>
                </a:solidFill>
                <a:latin typeface="+mj-lt"/>
              </a:rPr>
              <a:t>За месяц, с мая по июнь 2026 года, цена на новые китайские электрокары сократилась на 4,2%, а на подержанные – выросла на 2,1%. Аналогично новые российские электрокары подешевели на 10,9%, подержанные – подорожали на 13,8%.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30393" y="319847"/>
            <a:ext cx="74143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ru-RU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Как изменились цены на российские и китайские электромобили</a:t>
            </a:r>
          </a:p>
        </p:txBody>
      </p:sp>
    </p:spTree>
    <p:extLst>
      <p:ext uri="{BB962C8B-B14F-4D97-AF65-F5344CB8AC3E}">
        <p14:creationId xmlns:p14="http://schemas.microsoft.com/office/powerpoint/2010/main" val="355222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33337D3-C788-4927-BA88-4A5398BFAC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014" y="1469476"/>
            <a:ext cx="7867650" cy="528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823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660</TotalTime>
  <Words>153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108</cp:revision>
  <dcterms:created xsi:type="dcterms:W3CDTF">2022-08-09T13:01:09Z</dcterms:created>
  <dcterms:modified xsi:type="dcterms:W3CDTF">2026-07-06T07:35:27Z</dcterms:modified>
</cp:coreProperties>
</file>